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257" r:id="rId2"/>
    <p:sldId id="259" r:id="rId3"/>
    <p:sldId id="260" r:id="rId4"/>
    <p:sldId id="261" r:id="rId5"/>
    <p:sldId id="263" r:id="rId6"/>
    <p:sldId id="266" r:id="rId7"/>
    <p:sldId id="267" r:id="rId8"/>
    <p:sldId id="268" r:id="rId9"/>
    <p:sldId id="269" r:id="rId10"/>
    <p:sldId id="271" r:id="rId11"/>
    <p:sldId id="281" r:id="rId12"/>
    <p:sldId id="282" r:id="rId13"/>
    <p:sldId id="283" r:id="rId14"/>
    <p:sldId id="284" r:id="rId15"/>
    <p:sldId id="285" r:id="rId16"/>
    <p:sldId id="287" r:id="rId17"/>
    <p:sldId id="288" r:id="rId18"/>
    <p:sldId id="289" r:id="rId19"/>
    <p:sldId id="290" r:id="rId20"/>
    <p:sldId id="291" r:id="rId21"/>
    <p:sldId id="292" r:id="rId22"/>
    <p:sldId id="293" r:id="rId23"/>
    <p:sldId id="299" r:id="rId24"/>
    <p:sldId id="300" r:id="rId25"/>
    <p:sldId id="294" r:id="rId26"/>
    <p:sldId id="295" r:id="rId27"/>
    <p:sldId id="296" r:id="rId28"/>
  </p:sldIdLst>
  <p:sldSz cx="9144000" cy="5143500" type="screen16x9"/>
  <p:notesSz cx="6858000" cy="9144000"/>
  <p:embeddedFontLst>
    <p:embeddedFont>
      <p:font typeface="Bebas Neue" panose="020B0606020202050201" pitchFamily="34" charset="0"/>
      <p:regular r:id="rId30"/>
    </p:embeddedFont>
    <p:embeddedFont>
      <p:font typeface="Calibri" panose="020F0502020204030204" pitchFamily="34" charset="0"/>
      <p:regular r:id="rId31"/>
      <p:bold r:id="rId32"/>
      <p:italic r:id="rId33"/>
      <p:boldItalic r:id="rId34"/>
    </p:embeddedFont>
    <p:embeddedFont>
      <p:font typeface="Segoe UI Semibold" panose="020B0702040204020203" pitchFamily="34" charset="0"/>
      <p:bold r:id="rId35"/>
      <p:boldItalic r:id="rId36"/>
    </p:embeddedFont>
    <p:embeddedFont>
      <p:font typeface="Consolas" panose="020B0609020204030204" pitchFamily="49" charset="0"/>
      <p:regular r:id="rId37"/>
      <p:bold r:id="rId38"/>
      <p:italic r:id="rId39"/>
      <p:boldItalic r:id="rId40"/>
    </p:embeddedFont>
    <p:embeddedFont>
      <p:font typeface="Segoe UI Light" panose="020B0502040204020203" pitchFamily="34" charset="0"/>
      <p:regular r:id="rId41"/>
      <p: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7">
          <p15:clr>
            <a:srgbClr val="A4A3A4"/>
          </p15:clr>
        </p15:guide>
        <p15:guide id="2" orient="horz" pos="123">
          <p15:clr>
            <a:srgbClr val="A4A3A4"/>
          </p15:clr>
        </p15:guide>
        <p15:guide id="3" orient="horz" pos="305">
          <p15:clr>
            <a:srgbClr val="A4A3A4"/>
          </p15:clr>
        </p15:guide>
        <p15:guide id="4" orient="horz" pos="937">
          <p15:clr>
            <a:srgbClr val="A4A3A4"/>
          </p15:clr>
        </p15:guide>
        <p15:guide id="5" orient="horz" pos="758">
          <p15:clr>
            <a:srgbClr val="A4A3A4"/>
          </p15:clr>
        </p15:guide>
        <p15:guide id="6" pos="126">
          <p15:clr>
            <a:srgbClr val="A4A3A4"/>
          </p15:clr>
        </p15:guide>
        <p15:guide id="7" pos="5637">
          <p15:clr>
            <a:srgbClr val="A4A3A4"/>
          </p15:clr>
        </p15:guide>
        <p15:guide id="8" pos="340">
          <p15:clr>
            <a:srgbClr val="A4A3A4"/>
          </p15:clr>
        </p15:guide>
        <p15:guide id="9" pos="3352">
          <p15:clr>
            <a:srgbClr val="A4A3A4"/>
          </p15:clr>
        </p15:guide>
        <p15:guide id="10" pos="26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204" y="96"/>
      </p:cViewPr>
      <p:guideLst>
        <p:guide orient="horz" pos="3117"/>
        <p:guide orient="horz" pos="123"/>
        <p:guide orient="horz" pos="305"/>
        <p:guide orient="horz" pos="937"/>
        <p:guide orient="horz" pos="758"/>
        <p:guide pos="126"/>
        <p:guide pos="5637"/>
        <p:guide pos="340"/>
        <p:guide pos="3352"/>
        <p:guide pos="269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
          <c:dPt>
            <c:idx val="0"/>
            <c:bubble3D val="0"/>
            <c:explosion val="6"/>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cat>
            <c:strRef>
              <c:f>Sheet1!$A$2:$A$3</c:f>
              <c:strCache>
                <c:ptCount val="2"/>
                <c:pt idx="0">
                  <c:v>Use</c:v>
                </c:pt>
                <c:pt idx="1">
                  <c:v>Don't use</c:v>
                </c:pt>
              </c:strCache>
            </c:strRef>
          </c:cat>
          <c:val>
            <c:numRef>
              <c:f>Sheet1!$B$2:$B$3</c:f>
              <c:numCache>
                <c:formatCode>General</c:formatCode>
                <c:ptCount val="2"/>
                <c:pt idx="0">
                  <c:v>57.4</c:v>
                </c:pt>
                <c:pt idx="1">
                  <c:v>42.6</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6CDB0-4B02-4601-899B-762FC45FD2AE}"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B2CC812-89B0-4737-9CB9-61C2043242FD}">
      <dgm:prSet/>
      <dgm:spPr/>
      <dgm:t>
        <a:bodyPr/>
        <a:lstStyle/>
        <a:p>
          <a:pPr rtl="0"/>
          <a:r>
            <a:rPr lang="en-US" smtClean="0"/>
            <a:t>Browsers have become really powerful</a:t>
          </a:r>
          <a:endParaRPr lang="en-US"/>
        </a:p>
      </dgm:t>
    </dgm:pt>
    <dgm:pt modelId="{70F86A1C-94C5-4CA9-871E-ABD884B911E4}" type="parTrans" cxnId="{C29149A0-935C-4F93-8739-2BABE10A5E05}">
      <dgm:prSet/>
      <dgm:spPr/>
      <dgm:t>
        <a:bodyPr/>
        <a:lstStyle/>
        <a:p>
          <a:endParaRPr lang="en-US"/>
        </a:p>
      </dgm:t>
    </dgm:pt>
    <dgm:pt modelId="{39154493-5617-4733-9278-ECDE2EF9D7AC}" type="sibTrans" cxnId="{C29149A0-935C-4F93-8739-2BABE10A5E05}">
      <dgm:prSet/>
      <dgm:spPr/>
      <dgm:t>
        <a:bodyPr/>
        <a:lstStyle/>
        <a:p>
          <a:endParaRPr lang="en-US"/>
        </a:p>
      </dgm:t>
    </dgm:pt>
    <dgm:pt modelId="{0EB64B9B-E323-4BEA-8162-27C544435AF9}">
      <dgm:prSet/>
      <dgm:spPr/>
      <dgm:t>
        <a:bodyPr/>
        <a:lstStyle/>
        <a:p>
          <a:pPr rtl="0"/>
          <a:r>
            <a:rPr lang="en-US" smtClean="0"/>
            <a:t>Standards mean you can target features, not browsers</a:t>
          </a:r>
          <a:endParaRPr lang="en-US"/>
        </a:p>
      </dgm:t>
    </dgm:pt>
    <dgm:pt modelId="{17E3F760-F5A2-4584-BE0E-37E84D9B4A60}" type="parTrans" cxnId="{45B1D92E-3435-4F3F-A0C3-4D8341218E5B}">
      <dgm:prSet/>
      <dgm:spPr/>
      <dgm:t>
        <a:bodyPr/>
        <a:lstStyle/>
        <a:p>
          <a:endParaRPr lang="en-US"/>
        </a:p>
      </dgm:t>
    </dgm:pt>
    <dgm:pt modelId="{114FA492-24AB-4836-8774-2FA5563C44A1}" type="sibTrans" cxnId="{45B1D92E-3435-4F3F-A0C3-4D8341218E5B}">
      <dgm:prSet/>
      <dgm:spPr/>
      <dgm:t>
        <a:bodyPr/>
        <a:lstStyle/>
        <a:p>
          <a:endParaRPr lang="en-US"/>
        </a:p>
      </dgm:t>
    </dgm:pt>
    <dgm:pt modelId="{3E8FBB0B-D136-4D3C-94ED-F2D517AD1A13}" type="pres">
      <dgm:prSet presAssocID="{E7A6CDB0-4B02-4601-899B-762FC45FD2AE}" presName="Name0" presStyleCnt="0">
        <dgm:presLayoutVars>
          <dgm:chPref val="3"/>
          <dgm:dir/>
          <dgm:animLvl val="lvl"/>
          <dgm:resizeHandles/>
        </dgm:presLayoutVars>
      </dgm:prSet>
      <dgm:spPr/>
      <dgm:t>
        <a:bodyPr/>
        <a:lstStyle/>
        <a:p>
          <a:endParaRPr lang="en-US"/>
        </a:p>
      </dgm:t>
    </dgm:pt>
    <dgm:pt modelId="{23203749-B030-41B4-AF53-91C59D4764E4}" type="pres">
      <dgm:prSet presAssocID="{1B2CC812-89B0-4737-9CB9-61C2043242FD}" presName="horFlow" presStyleCnt="0"/>
      <dgm:spPr/>
    </dgm:pt>
    <dgm:pt modelId="{82B802B5-ECEC-48AF-8CB9-84D0CE7E2520}" type="pres">
      <dgm:prSet presAssocID="{1B2CC812-89B0-4737-9CB9-61C2043242FD}" presName="bigChev" presStyleLbl="node1" presStyleIdx="0" presStyleCnt="2"/>
      <dgm:spPr/>
      <dgm:t>
        <a:bodyPr/>
        <a:lstStyle/>
        <a:p>
          <a:endParaRPr lang="en-US"/>
        </a:p>
      </dgm:t>
    </dgm:pt>
    <dgm:pt modelId="{4546EBAF-A560-4708-9AA6-C789B14F1B9B}" type="pres">
      <dgm:prSet presAssocID="{1B2CC812-89B0-4737-9CB9-61C2043242FD}" presName="vSp" presStyleCnt="0"/>
      <dgm:spPr/>
    </dgm:pt>
    <dgm:pt modelId="{2AE26E00-F866-4262-BC20-DD3195FE2A09}" type="pres">
      <dgm:prSet presAssocID="{0EB64B9B-E323-4BEA-8162-27C544435AF9}" presName="horFlow" presStyleCnt="0"/>
      <dgm:spPr/>
    </dgm:pt>
    <dgm:pt modelId="{910ACE62-C75A-461D-9AB1-35946BC4873A}" type="pres">
      <dgm:prSet presAssocID="{0EB64B9B-E323-4BEA-8162-27C544435AF9}" presName="bigChev" presStyleLbl="node1" presStyleIdx="1" presStyleCnt="2"/>
      <dgm:spPr/>
      <dgm:t>
        <a:bodyPr/>
        <a:lstStyle/>
        <a:p>
          <a:endParaRPr lang="en-US"/>
        </a:p>
      </dgm:t>
    </dgm:pt>
  </dgm:ptLst>
  <dgm:cxnLst>
    <dgm:cxn modelId="{45B1D92E-3435-4F3F-A0C3-4D8341218E5B}" srcId="{E7A6CDB0-4B02-4601-899B-762FC45FD2AE}" destId="{0EB64B9B-E323-4BEA-8162-27C544435AF9}" srcOrd="1" destOrd="0" parTransId="{17E3F760-F5A2-4584-BE0E-37E84D9B4A60}" sibTransId="{114FA492-24AB-4836-8774-2FA5563C44A1}"/>
    <dgm:cxn modelId="{F1B0603F-B696-47A2-9E24-72156A040C45}" type="presOf" srcId="{E7A6CDB0-4B02-4601-899B-762FC45FD2AE}" destId="{3E8FBB0B-D136-4D3C-94ED-F2D517AD1A13}" srcOrd="0" destOrd="0" presId="urn:microsoft.com/office/officeart/2005/8/layout/lProcess3"/>
    <dgm:cxn modelId="{C29149A0-935C-4F93-8739-2BABE10A5E05}" srcId="{E7A6CDB0-4B02-4601-899B-762FC45FD2AE}" destId="{1B2CC812-89B0-4737-9CB9-61C2043242FD}" srcOrd="0" destOrd="0" parTransId="{70F86A1C-94C5-4CA9-871E-ABD884B911E4}" sibTransId="{39154493-5617-4733-9278-ECDE2EF9D7AC}"/>
    <dgm:cxn modelId="{C4D153E4-44D9-400A-A4C0-49C3FBF3A2C3}" type="presOf" srcId="{1B2CC812-89B0-4737-9CB9-61C2043242FD}" destId="{82B802B5-ECEC-48AF-8CB9-84D0CE7E2520}" srcOrd="0" destOrd="0" presId="urn:microsoft.com/office/officeart/2005/8/layout/lProcess3"/>
    <dgm:cxn modelId="{C7D4E507-4B90-48B5-84B3-0375C6C92DC9}" type="presOf" srcId="{0EB64B9B-E323-4BEA-8162-27C544435AF9}" destId="{910ACE62-C75A-461D-9AB1-35946BC4873A}" srcOrd="0" destOrd="0" presId="urn:microsoft.com/office/officeart/2005/8/layout/lProcess3"/>
    <dgm:cxn modelId="{4C40750A-52BC-4E53-A818-EAFD909FE8F5}" type="presParOf" srcId="{3E8FBB0B-D136-4D3C-94ED-F2D517AD1A13}" destId="{23203749-B030-41B4-AF53-91C59D4764E4}" srcOrd="0" destOrd="0" presId="urn:microsoft.com/office/officeart/2005/8/layout/lProcess3"/>
    <dgm:cxn modelId="{061B30C0-7EDB-40C6-BCF2-0AE99D6F2BD5}" type="presParOf" srcId="{23203749-B030-41B4-AF53-91C59D4764E4}" destId="{82B802B5-ECEC-48AF-8CB9-84D0CE7E2520}" srcOrd="0" destOrd="0" presId="urn:microsoft.com/office/officeart/2005/8/layout/lProcess3"/>
    <dgm:cxn modelId="{FA2DC47B-0CDF-48F6-A7AA-406EDAB829CD}" type="presParOf" srcId="{3E8FBB0B-D136-4D3C-94ED-F2D517AD1A13}" destId="{4546EBAF-A560-4708-9AA6-C789B14F1B9B}" srcOrd="1" destOrd="0" presId="urn:microsoft.com/office/officeart/2005/8/layout/lProcess3"/>
    <dgm:cxn modelId="{0AE1163E-7242-4273-8EF1-A647F0FDB176}" type="presParOf" srcId="{3E8FBB0B-D136-4D3C-94ED-F2D517AD1A13}" destId="{2AE26E00-F866-4262-BC20-DD3195FE2A09}" srcOrd="2" destOrd="0" presId="urn:microsoft.com/office/officeart/2005/8/layout/lProcess3"/>
    <dgm:cxn modelId="{53A95AEA-260A-4B57-9E60-1F883EB901A8}" type="presParOf" srcId="{2AE26E00-F866-4262-BC20-DD3195FE2A09}" destId="{910ACE62-C75A-461D-9AB1-35946BC4873A}"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B4C01-8874-43FC-9F64-C22019088E8D}" type="doc">
      <dgm:prSet loTypeId="urn:microsoft.com/office/officeart/2005/8/layout/hList6" loCatId="list" qsTypeId="urn:microsoft.com/office/officeart/2005/8/quickstyle/simple1" qsCatId="simple" csTypeId="urn:microsoft.com/office/officeart/2005/8/colors/accent1_5" csCatId="accent1"/>
      <dgm:spPr/>
      <dgm:t>
        <a:bodyPr/>
        <a:lstStyle/>
        <a:p>
          <a:endParaRPr lang="en-US"/>
        </a:p>
      </dgm:t>
    </dgm:pt>
    <dgm:pt modelId="{1B651E3F-634C-4DCE-ADCA-7EA2CB3334FB}">
      <dgm:prSet/>
      <dgm:spPr/>
      <dgm:t>
        <a:bodyPr/>
        <a:lstStyle/>
        <a:p>
          <a:pPr rtl="0"/>
          <a:r>
            <a:rPr lang="en-US" dirty="0" smtClean="0">
              <a:latin typeface="+mj-lt"/>
            </a:rPr>
            <a:t>Easy to learn</a:t>
          </a:r>
          <a:endParaRPr lang="en-US" dirty="0">
            <a:latin typeface="+mj-lt"/>
          </a:endParaRPr>
        </a:p>
      </dgm:t>
    </dgm:pt>
    <dgm:pt modelId="{AFD7865E-59E6-4A3E-80D1-145CB7169590}" type="parTrans" cxnId="{3705BBDF-1B0C-4DA6-B6BD-C25AA96043FE}">
      <dgm:prSet/>
      <dgm:spPr/>
      <dgm:t>
        <a:bodyPr/>
        <a:lstStyle/>
        <a:p>
          <a:endParaRPr lang="en-US"/>
        </a:p>
      </dgm:t>
    </dgm:pt>
    <dgm:pt modelId="{DC3F4786-DB1F-4744-8833-AB0402947DE2}" type="sibTrans" cxnId="{3705BBDF-1B0C-4DA6-B6BD-C25AA96043FE}">
      <dgm:prSet/>
      <dgm:spPr/>
      <dgm:t>
        <a:bodyPr/>
        <a:lstStyle/>
        <a:p>
          <a:endParaRPr lang="en-US"/>
        </a:p>
      </dgm:t>
    </dgm:pt>
    <dgm:pt modelId="{D7C3512A-4AD4-4C34-BFD5-2A43407695EE}">
      <dgm:prSet/>
      <dgm:spPr/>
      <dgm:t>
        <a:bodyPr/>
        <a:lstStyle/>
        <a:p>
          <a:pPr rtl="0"/>
          <a:r>
            <a:rPr lang="en-US" dirty="0" smtClean="0">
              <a:latin typeface="+mj-lt"/>
            </a:rPr>
            <a:t>Loads of Plugins</a:t>
          </a:r>
          <a:endParaRPr lang="en-US" dirty="0">
            <a:latin typeface="+mj-lt"/>
          </a:endParaRPr>
        </a:p>
      </dgm:t>
    </dgm:pt>
    <dgm:pt modelId="{ED82549F-7D72-4C59-AD09-7D12F1C4C380}" type="parTrans" cxnId="{1FD68A2F-7F9E-4CC6-BB28-24901FEC3BAF}">
      <dgm:prSet/>
      <dgm:spPr/>
      <dgm:t>
        <a:bodyPr/>
        <a:lstStyle/>
        <a:p>
          <a:endParaRPr lang="en-US"/>
        </a:p>
      </dgm:t>
    </dgm:pt>
    <dgm:pt modelId="{21960EC8-3DA3-497D-BE3B-90ACFF3568FD}" type="sibTrans" cxnId="{1FD68A2F-7F9E-4CC6-BB28-24901FEC3BAF}">
      <dgm:prSet/>
      <dgm:spPr/>
      <dgm:t>
        <a:bodyPr/>
        <a:lstStyle/>
        <a:p>
          <a:endParaRPr lang="en-US"/>
        </a:p>
      </dgm:t>
    </dgm:pt>
    <dgm:pt modelId="{1CA36C9F-9000-4A7E-AAA3-26EC54389840}">
      <dgm:prSet/>
      <dgm:spPr/>
      <dgm:t>
        <a:bodyPr/>
        <a:lstStyle/>
        <a:p>
          <a:pPr rtl="0"/>
          <a:r>
            <a:rPr lang="en-US" dirty="0" smtClean="0">
              <a:latin typeface="+mj-lt"/>
            </a:rPr>
            <a:t>Powerful DOM Selection</a:t>
          </a:r>
          <a:endParaRPr lang="en-US" dirty="0">
            <a:latin typeface="+mj-lt"/>
          </a:endParaRPr>
        </a:p>
      </dgm:t>
    </dgm:pt>
    <dgm:pt modelId="{A6DF14AA-DD05-49AF-B312-714623F44270}" type="parTrans" cxnId="{FC524585-830D-42A0-90E1-16C313CA3F12}">
      <dgm:prSet/>
      <dgm:spPr/>
      <dgm:t>
        <a:bodyPr/>
        <a:lstStyle/>
        <a:p>
          <a:endParaRPr lang="en-US"/>
        </a:p>
      </dgm:t>
    </dgm:pt>
    <dgm:pt modelId="{51B92350-7764-44C4-A9E8-A80C66C70A87}" type="sibTrans" cxnId="{FC524585-830D-42A0-90E1-16C313CA3F12}">
      <dgm:prSet/>
      <dgm:spPr/>
      <dgm:t>
        <a:bodyPr/>
        <a:lstStyle/>
        <a:p>
          <a:endParaRPr lang="en-US"/>
        </a:p>
      </dgm:t>
    </dgm:pt>
    <dgm:pt modelId="{0D619BEF-B60E-4D2D-99DC-A7A947B0F914}">
      <dgm:prSet/>
      <dgm:spPr/>
      <dgm:t>
        <a:bodyPr/>
        <a:lstStyle/>
        <a:p>
          <a:pPr rtl="0"/>
          <a:r>
            <a:rPr lang="en-US" dirty="0" smtClean="0">
              <a:latin typeface="+mj-lt"/>
            </a:rPr>
            <a:t>Lightweight</a:t>
          </a:r>
          <a:endParaRPr lang="en-US" dirty="0">
            <a:latin typeface="+mj-lt"/>
          </a:endParaRPr>
        </a:p>
      </dgm:t>
    </dgm:pt>
    <dgm:pt modelId="{5855D94B-D0CE-493C-8051-1F36E12A7EEC}" type="parTrans" cxnId="{751BC222-9089-464A-8EDC-1AB123758E52}">
      <dgm:prSet/>
      <dgm:spPr/>
      <dgm:t>
        <a:bodyPr/>
        <a:lstStyle/>
        <a:p>
          <a:endParaRPr lang="en-US"/>
        </a:p>
      </dgm:t>
    </dgm:pt>
    <dgm:pt modelId="{A1E5BE1D-1235-4C40-96A8-7621DCB5176A}" type="sibTrans" cxnId="{751BC222-9089-464A-8EDC-1AB123758E52}">
      <dgm:prSet/>
      <dgm:spPr/>
      <dgm:t>
        <a:bodyPr/>
        <a:lstStyle/>
        <a:p>
          <a:endParaRPr lang="en-US"/>
        </a:p>
      </dgm:t>
    </dgm:pt>
    <dgm:pt modelId="{668089AE-D714-4D11-AD47-65B925932F6E}">
      <dgm:prSet/>
      <dgm:spPr/>
      <dgm:t>
        <a:bodyPr/>
        <a:lstStyle/>
        <a:p>
          <a:pPr rtl="0"/>
          <a:r>
            <a:rPr lang="en-US" dirty="0" smtClean="0">
              <a:latin typeface="+mj-lt"/>
            </a:rPr>
            <a:t>Community Support</a:t>
          </a:r>
          <a:endParaRPr lang="en-US" dirty="0">
            <a:latin typeface="+mj-lt"/>
          </a:endParaRPr>
        </a:p>
      </dgm:t>
    </dgm:pt>
    <dgm:pt modelId="{2134059D-1254-4910-8C0E-7984A78EB1F9}" type="parTrans" cxnId="{40907C7D-B3B0-4132-979E-9AF2E29DDB46}">
      <dgm:prSet/>
      <dgm:spPr/>
      <dgm:t>
        <a:bodyPr/>
        <a:lstStyle/>
        <a:p>
          <a:endParaRPr lang="en-US"/>
        </a:p>
      </dgm:t>
    </dgm:pt>
    <dgm:pt modelId="{B23E9938-12A6-474E-A1E1-820C0010F1AF}" type="sibTrans" cxnId="{40907C7D-B3B0-4132-979E-9AF2E29DDB46}">
      <dgm:prSet/>
      <dgm:spPr/>
      <dgm:t>
        <a:bodyPr/>
        <a:lstStyle/>
        <a:p>
          <a:endParaRPr lang="en-US"/>
        </a:p>
      </dgm:t>
    </dgm:pt>
    <dgm:pt modelId="{29B7801D-BB17-45BD-BA55-74C08BC16E78}" type="pres">
      <dgm:prSet presAssocID="{530B4C01-8874-43FC-9F64-C22019088E8D}" presName="Name0" presStyleCnt="0">
        <dgm:presLayoutVars>
          <dgm:dir/>
          <dgm:resizeHandles val="exact"/>
        </dgm:presLayoutVars>
      </dgm:prSet>
      <dgm:spPr/>
      <dgm:t>
        <a:bodyPr/>
        <a:lstStyle/>
        <a:p>
          <a:endParaRPr lang="en-US"/>
        </a:p>
      </dgm:t>
    </dgm:pt>
    <dgm:pt modelId="{DC20586B-BA97-4F30-8270-5E8D4CF4F0A5}" type="pres">
      <dgm:prSet presAssocID="{1B651E3F-634C-4DCE-ADCA-7EA2CB3334FB}" presName="node" presStyleLbl="node1" presStyleIdx="0" presStyleCnt="5">
        <dgm:presLayoutVars>
          <dgm:bulletEnabled val="1"/>
        </dgm:presLayoutVars>
      </dgm:prSet>
      <dgm:spPr/>
      <dgm:t>
        <a:bodyPr/>
        <a:lstStyle/>
        <a:p>
          <a:endParaRPr lang="en-US"/>
        </a:p>
      </dgm:t>
    </dgm:pt>
    <dgm:pt modelId="{806A13F9-F1BB-489E-924B-4DAE7DCE3254}" type="pres">
      <dgm:prSet presAssocID="{DC3F4786-DB1F-4744-8833-AB0402947DE2}" presName="sibTrans" presStyleCnt="0"/>
      <dgm:spPr/>
    </dgm:pt>
    <dgm:pt modelId="{C81C5BAB-50A2-44C2-8988-187CB42B8D5C}" type="pres">
      <dgm:prSet presAssocID="{D7C3512A-4AD4-4C34-BFD5-2A43407695EE}" presName="node" presStyleLbl="node1" presStyleIdx="1" presStyleCnt="5">
        <dgm:presLayoutVars>
          <dgm:bulletEnabled val="1"/>
        </dgm:presLayoutVars>
      </dgm:prSet>
      <dgm:spPr/>
      <dgm:t>
        <a:bodyPr/>
        <a:lstStyle/>
        <a:p>
          <a:endParaRPr lang="en-US"/>
        </a:p>
      </dgm:t>
    </dgm:pt>
    <dgm:pt modelId="{055C3714-C09E-4922-9BEA-A4CBA75B5EFF}" type="pres">
      <dgm:prSet presAssocID="{21960EC8-3DA3-497D-BE3B-90ACFF3568FD}" presName="sibTrans" presStyleCnt="0"/>
      <dgm:spPr/>
    </dgm:pt>
    <dgm:pt modelId="{EA33D284-CD77-4704-A34A-733BBB5639A9}" type="pres">
      <dgm:prSet presAssocID="{1CA36C9F-9000-4A7E-AAA3-26EC54389840}" presName="node" presStyleLbl="node1" presStyleIdx="2" presStyleCnt="5">
        <dgm:presLayoutVars>
          <dgm:bulletEnabled val="1"/>
        </dgm:presLayoutVars>
      </dgm:prSet>
      <dgm:spPr/>
      <dgm:t>
        <a:bodyPr/>
        <a:lstStyle/>
        <a:p>
          <a:endParaRPr lang="en-US"/>
        </a:p>
      </dgm:t>
    </dgm:pt>
    <dgm:pt modelId="{11C843A4-0524-45B8-BC20-2E54A867FB23}" type="pres">
      <dgm:prSet presAssocID="{51B92350-7764-44C4-A9E8-A80C66C70A87}" presName="sibTrans" presStyleCnt="0"/>
      <dgm:spPr/>
    </dgm:pt>
    <dgm:pt modelId="{E71FCA6A-BEF5-49CB-9D6C-8B0DBB53A50E}" type="pres">
      <dgm:prSet presAssocID="{0D619BEF-B60E-4D2D-99DC-A7A947B0F914}" presName="node" presStyleLbl="node1" presStyleIdx="3" presStyleCnt="5">
        <dgm:presLayoutVars>
          <dgm:bulletEnabled val="1"/>
        </dgm:presLayoutVars>
      </dgm:prSet>
      <dgm:spPr/>
      <dgm:t>
        <a:bodyPr/>
        <a:lstStyle/>
        <a:p>
          <a:endParaRPr lang="en-US"/>
        </a:p>
      </dgm:t>
    </dgm:pt>
    <dgm:pt modelId="{06252892-1D3C-4AAE-BE04-C88EEDCDF8B4}" type="pres">
      <dgm:prSet presAssocID="{A1E5BE1D-1235-4C40-96A8-7621DCB5176A}" presName="sibTrans" presStyleCnt="0"/>
      <dgm:spPr/>
    </dgm:pt>
    <dgm:pt modelId="{8F435E7D-4C67-4F61-B5C6-9787EB030134}" type="pres">
      <dgm:prSet presAssocID="{668089AE-D714-4D11-AD47-65B925932F6E}" presName="node" presStyleLbl="node1" presStyleIdx="4" presStyleCnt="5">
        <dgm:presLayoutVars>
          <dgm:bulletEnabled val="1"/>
        </dgm:presLayoutVars>
      </dgm:prSet>
      <dgm:spPr/>
      <dgm:t>
        <a:bodyPr/>
        <a:lstStyle/>
        <a:p>
          <a:endParaRPr lang="en-US"/>
        </a:p>
      </dgm:t>
    </dgm:pt>
  </dgm:ptLst>
  <dgm:cxnLst>
    <dgm:cxn modelId="{4E98D693-DFA3-4723-A326-498DF71019D5}" type="presOf" srcId="{668089AE-D714-4D11-AD47-65B925932F6E}" destId="{8F435E7D-4C67-4F61-B5C6-9787EB030134}" srcOrd="0" destOrd="0" presId="urn:microsoft.com/office/officeart/2005/8/layout/hList6"/>
    <dgm:cxn modelId="{37D671CB-984F-41FE-84CD-61862C762316}" type="presOf" srcId="{530B4C01-8874-43FC-9F64-C22019088E8D}" destId="{29B7801D-BB17-45BD-BA55-74C08BC16E78}" srcOrd="0" destOrd="0" presId="urn:microsoft.com/office/officeart/2005/8/layout/hList6"/>
    <dgm:cxn modelId="{3130D67C-1A56-472C-A142-0CDA37DF5E6D}" type="presOf" srcId="{D7C3512A-4AD4-4C34-BFD5-2A43407695EE}" destId="{C81C5BAB-50A2-44C2-8988-187CB42B8D5C}" srcOrd="0" destOrd="0" presId="urn:microsoft.com/office/officeart/2005/8/layout/hList6"/>
    <dgm:cxn modelId="{23326BBB-A35B-4C07-9096-6B2BDF31809D}" type="presOf" srcId="{1CA36C9F-9000-4A7E-AAA3-26EC54389840}" destId="{EA33D284-CD77-4704-A34A-733BBB5639A9}" srcOrd="0" destOrd="0" presId="urn:microsoft.com/office/officeart/2005/8/layout/hList6"/>
    <dgm:cxn modelId="{751BC222-9089-464A-8EDC-1AB123758E52}" srcId="{530B4C01-8874-43FC-9F64-C22019088E8D}" destId="{0D619BEF-B60E-4D2D-99DC-A7A947B0F914}" srcOrd="3" destOrd="0" parTransId="{5855D94B-D0CE-493C-8051-1F36E12A7EEC}" sibTransId="{A1E5BE1D-1235-4C40-96A8-7621DCB5176A}"/>
    <dgm:cxn modelId="{92B29F6C-7F97-4E5C-816B-3EA81158D418}" type="presOf" srcId="{1B651E3F-634C-4DCE-ADCA-7EA2CB3334FB}" destId="{DC20586B-BA97-4F30-8270-5E8D4CF4F0A5}" srcOrd="0" destOrd="0" presId="urn:microsoft.com/office/officeart/2005/8/layout/hList6"/>
    <dgm:cxn modelId="{190CE4F4-30DF-44C5-9F8A-B7DDA1BF60E7}" type="presOf" srcId="{0D619BEF-B60E-4D2D-99DC-A7A947B0F914}" destId="{E71FCA6A-BEF5-49CB-9D6C-8B0DBB53A50E}" srcOrd="0" destOrd="0" presId="urn:microsoft.com/office/officeart/2005/8/layout/hList6"/>
    <dgm:cxn modelId="{FC524585-830D-42A0-90E1-16C313CA3F12}" srcId="{530B4C01-8874-43FC-9F64-C22019088E8D}" destId="{1CA36C9F-9000-4A7E-AAA3-26EC54389840}" srcOrd="2" destOrd="0" parTransId="{A6DF14AA-DD05-49AF-B312-714623F44270}" sibTransId="{51B92350-7764-44C4-A9E8-A80C66C70A87}"/>
    <dgm:cxn modelId="{40907C7D-B3B0-4132-979E-9AF2E29DDB46}" srcId="{530B4C01-8874-43FC-9F64-C22019088E8D}" destId="{668089AE-D714-4D11-AD47-65B925932F6E}" srcOrd="4" destOrd="0" parTransId="{2134059D-1254-4910-8C0E-7984A78EB1F9}" sibTransId="{B23E9938-12A6-474E-A1E1-820C0010F1AF}"/>
    <dgm:cxn modelId="{3705BBDF-1B0C-4DA6-B6BD-C25AA96043FE}" srcId="{530B4C01-8874-43FC-9F64-C22019088E8D}" destId="{1B651E3F-634C-4DCE-ADCA-7EA2CB3334FB}" srcOrd="0" destOrd="0" parTransId="{AFD7865E-59E6-4A3E-80D1-145CB7169590}" sibTransId="{DC3F4786-DB1F-4744-8833-AB0402947DE2}"/>
    <dgm:cxn modelId="{1FD68A2F-7F9E-4CC6-BB28-24901FEC3BAF}" srcId="{530B4C01-8874-43FC-9F64-C22019088E8D}" destId="{D7C3512A-4AD4-4C34-BFD5-2A43407695EE}" srcOrd="1" destOrd="0" parTransId="{ED82549F-7D72-4C59-AD09-7D12F1C4C380}" sibTransId="{21960EC8-3DA3-497D-BE3B-90ACFF3568FD}"/>
    <dgm:cxn modelId="{D32F9A3F-BB52-4CAE-A209-BAFC934D155A}" type="presParOf" srcId="{29B7801D-BB17-45BD-BA55-74C08BC16E78}" destId="{DC20586B-BA97-4F30-8270-5E8D4CF4F0A5}" srcOrd="0" destOrd="0" presId="urn:microsoft.com/office/officeart/2005/8/layout/hList6"/>
    <dgm:cxn modelId="{08B8AA01-00A8-4936-8BCB-330F8043466F}" type="presParOf" srcId="{29B7801D-BB17-45BD-BA55-74C08BC16E78}" destId="{806A13F9-F1BB-489E-924B-4DAE7DCE3254}" srcOrd="1" destOrd="0" presId="urn:microsoft.com/office/officeart/2005/8/layout/hList6"/>
    <dgm:cxn modelId="{BBD19D53-4375-4242-A713-90EA77B33B28}" type="presParOf" srcId="{29B7801D-BB17-45BD-BA55-74C08BC16E78}" destId="{C81C5BAB-50A2-44C2-8988-187CB42B8D5C}" srcOrd="2" destOrd="0" presId="urn:microsoft.com/office/officeart/2005/8/layout/hList6"/>
    <dgm:cxn modelId="{483A4C7A-8EBE-4666-8A5F-6F17E367F7BB}" type="presParOf" srcId="{29B7801D-BB17-45BD-BA55-74C08BC16E78}" destId="{055C3714-C09E-4922-9BEA-A4CBA75B5EFF}" srcOrd="3" destOrd="0" presId="urn:microsoft.com/office/officeart/2005/8/layout/hList6"/>
    <dgm:cxn modelId="{AD422C4D-9A7E-41C8-A019-AA0BC6847189}" type="presParOf" srcId="{29B7801D-BB17-45BD-BA55-74C08BC16E78}" destId="{EA33D284-CD77-4704-A34A-733BBB5639A9}" srcOrd="4" destOrd="0" presId="urn:microsoft.com/office/officeart/2005/8/layout/hList6"/>
    <dgm:cxn modelId="{98B349DB-9311-4FF0-A720-151181A3BC7F}" type="presParOf" srcId="{29B7801D-BB17-45BD-BA55-74C08BC16E78}" destId="{11C843A4-0524-45B8-BC20-2E54A867FB23}" srcOrd="5" destOrd="0" presId="urn:microsoft.com/office/officeart/2005/8/layout/hList6"/>
    <dgm:cxn modelId="{E3FFE765-247A-4110-AF7B-9544C1CCB523}" type="presParOf" srcId="{29B7801D-BB17-45BD-BA55-74C08BC16E78}" destId="{E71FCA6A-BEF5-49CB-9D6C-8B0DBB53A50E}" srcOrd="6" destOrd="0" presId="urn:microsoft.com/office/officeart/2005/8/layout/hList6"/>
    <dgm:cxn modelId="{D5822D66-E91C-4862-8F3F-364EAEB25C42}" type="presParOf" srcId="{29B7801D-BB17-45BD-BA55-74C08BC16E78}" destId="{06252892-1D3C-4AAE-BE04-C88EEDCDF8B4}" srcOrd="7" destOrd="0" presId="urn:microsoft.com/office/officeart/2005/8/layout/hList6"/>
    <dgm:cxn modelId="{51C16F7A-A12C-461E-ABBB-63A51F4E75A0}" type="presParOf" srcId="{29B7801D-BB17-45BD-BA55-74C08BC16E78}" destId="{8F435E7D-4C67-4F61-B5C6-9787EB030134}" srcOrd="8"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02B5-ECEC-48AF-8CB9-84D0CE7E2520}">
      <dsp:nvSpPr>
        <dsp:cNvPr id="0" name=""/>
        <dsp:cNvSpPr/>
      </dsp:nvSpPr>
      <dsp:spPr>
        <a:xfrm>
          <a:off x="449595" y="103"/>
          <a:ext cx="3305245" cy="132209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rtl="0">
            <a:lnSpc>
              <a:spcPct val="90000"/>
            </a:lnSpc>
            <a:spcBef>
              <a:spcPct val="0"/>
            </a:spcBef>
            <a:spcAft>
              <a:spcPct val="35000"/>
            </a:spcAft>
          </a:pPr>
          <a:r>
            <a:rPr lang="en-US" sz="2300" kern="1200" smtClean="0"/>
            <a:t>Browsers have become really powerful</a:t>
          </a:r>
          <a:endParaRPr lang="en-US" sz="2300" kern="1200"/>
        </a:p>
      </dsp:txBody>
      <dsp:txXfrm>
        <a:off x="1110644" y="103"/>
        <a:ext cx="1983147" cy="1322098"/>
      </dsp:txXfrm>
    </dsp:sp>
    <dsp:sp modelId="{910ACE62-C75A-461D-9AB1-35946BC4873A}">
      <dsp:nvSpPr>
        <dsp:cNvPr id="0" name=""/>
        <dsp:cNvSpPr/>
      </dsp:nvSpPr>
      <dsp:spPr>
        <a:xfrm>
          <a:off x="449595" y="1507295"/>
          <a:ext cx="3305245" cy="132209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rtl="0">
            <a:lnSpc>
              <a:spcPct val="90000"/>
            </a:lnSpc>
            <a:spcBef>
              <a:spcPct val="0"/>
            </a:spcBef>
            <a:spcAft>
              <a:spcPct val="35000"/>
            </a:spcAft>
          </a:pPr>
          <a:r>
            <a:rPr lang="en-US" sz="2300" kern="1200" smtClean="0"/>
            <a:t>Standards mean you can target features, not browsers</a:t>
          </a:r>
          <a:endParaRPr lang="en-US" sz="2300" kern="1200"/>
        </a:p>
      </dsp:txBody>
      <dsp:txXfrm>
        <a:off x="1110644" y="1507295"/>
        <a:ext cx="1983147" cy="1322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0586B-BA97-4F30-8270-5E8D4CF4F0A5}">
      <dsp:nvSpPr>
        <dsp:cNvPr id="0" name=""/>
        <dsp:cNvSpPr/>
      </dsp:nvSpPr>
      <dsp:spPr>
        <a:xfrm rot="16200000">
          <a:off x="-528295" y="533152"/>
          <a:ext cx="2770585" cy="1704280"/>
        </a:xfrm>
        <a:prstGeom prst="flowChartManualOperation">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7678" bIns="0" numCol="1" spcCol="1270" anchor="ctr" anchorCtr="0">
          <a:noAutofit/>
        </a:bodyPr>
        <a:lstStyle/>
        <a:p>
          <a:pPr lvl="0" algn="ctr" defTabSz="1155700" rtl="0">
            <a:lnSpc>
              <a:spcPct val="90000"/>
            </a:lnSpc>
            <a:spcBef>
              <a:spcPct val="0"/>
            </a:spcBef>
            <a:spcAft>
              <a:spcPct val="35000"/>
            </a:spcAft>
          </a:pPr>
          <a:r>
            <a:rPr lang="en-US" sz="2600" kern="1200" dirty="0" smtClean="0">
              <a:latin typeface="+mj-lt"/>
            </a:rPr>
            <a:t>Easy to learn</a:t>
          </a:r>
          <a:endParaRPr lang="en-US" sz="2600" kern="1200" dirty="0">
            <a:latin typeface="+mj-lt"/>
          </a:endParaRPr>
        </a:p>
      </dsp:txBody>
      <dsp:txXfrm rot="5400000">
        <a:off x="4858" y="554116"/>
        <a:ext cx="1704280" cy="1662351"/>
      </dsp:txXfrm>
    </dsp:sp>
    <dsp:sp modelId="{C81C5BAB-50A2-44C2-8988-187CB42B8D5C}">
      <dsp:nvSpPr>
        <dsp:cNvPr id="0" name=""/>
        <dsp:cNvSpPr/>
      </dsp:nvSpPr>
      <dsp:spPr>
        <a:xfrm rot="16200000">
          <a:off x="1303805" y="533152"/>
          <a:ext cx="2770585" cy="1704280"/>
        </a:xfrm>
        <a:prstGeom prst="flowChartManualOperation">
          <a:avLst/>
        </a:prstGeom>
        <a:solidFill>
          <a:schemeClr val="accent1">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7678" bIns="0" numCol="1" spcCol="1270" anchor="ctr" anchorCtr="0">
          <a:noAutofit/>
        </a:bodyPr>
        <a:lstStyle/>
        <a:p>
          <a:pPr lvl="0" algn="ctr" defTabSz="1155700" rtl="0">
            <a:lnSpc>
              <a:spcPct val="90000"/>
            </a:lnSpc>
            <a:spcBef>
              <a:spcPct val="0"/>
            </a:spcBef>
            <a:spcAft>
              <a:spcPct val="35000"/>
            </a:spcAft>
          </a:pPr>
          <a:r>
            <a:rPr lang="en-US" sz="2600" kern="1200" dirty="0" smtClean="0">
              <a:latin typeface="+mj-lt"/>
            </a:rPr>
            <a:t>Loads of Plugins</a:t>
          </a:r>
          <a:endParaRPr lang="en-US" sz="2600" kern="1200" dirty="0">
            <a:latin typeface="+mj-lt"/>
          </a:endParaRPr>
        </a:p>
      </dsp:txBody>
      <dsp:txXfrm rot="5400000">
        <a:off x="1836958" y="554116"/>
        <a:ext cx="1704280" cy="1662351"/>
      </dsp:txXfrm>
    </dsp:sp>
    <dsp:sp modelId="{EA33D284-CD77-4704-A34A-733BBB5639A9}">
      <dsp:nvSpPr>
        <dsp:cNvPr id="0" name=""/>
        <dsp:cNvSpPr/>
      </dsp:nvSpPr>
      <dsp:spPr>
        <a:xfrm rot="16200000">
          <a:off x="3135907" y="533152"/>
          <a:ext cx="2770585" cy="1704280"/>
        </a:xfrm>
        <a:prstGeom prst="flowChartManualOperation">
          <a:avLst/>
        </a:prstGeom>
        <a:solidFill>
          <a:schemeClr val="accent1">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7678" bIns="0" numCol="1" spcCol="1270" anchor="ctr" anchorCtr="0">
          <a:noAutofit/>
        </a:bodyPr>
        <a:lstStyle/>
        <a:p>
          <a:pPr lvl="0" algn="ctr" defTabSz="1155700" rtl="0">
            <a:lnSpc>
              <a:spcPct val="90000"/>
            </a:lnSpc>
            <a:spcBef>
              <a:spcPct val="0"/>
            </a:spcBef>
            <a:spcAft>
              <a:spcPct val="35000"/>
            </a:spcAft>
          </a:pPr>
          <a:r>
            <a:rPr lang="en-US" sz="2600" kern="1200" dirty="0" smtClean="0">
              <a:latin typeface="+mj-lt"/>
            </a:rPr>
            <a:t>Powerful DOM Selection</a:t>
          </a:r>
          <a:endParaRPr lang="en-US" sz="2600" kern="1200" dirty="0">
            <a:latin typeface="+mj-lt"/>
          </a:endParaRPr>
        </a:p>
      </dsp:txBody>
      <dsp:txXfrm rot="5400000">
        <a:off x="3669060" y="554116"/>
        <a:ext cx="1704280" cy="1662351"/>
      </dsp:txXfrm>
    </dsp:sp>
    <dsp:sp modelId="{E71FCA6A-BEF5-49CB-9D6C-8B0DBB53A50E}">
      <dsp:nvSpPr>
        <dsp:cNvPr id="0" name=""/>
        <dsp:cNvSpPr/>
      </dsp:nvSpPr>
      <dsp:spPr>
        <a:xfrm rot="16200000">
          <a:off x="4968009" y="533152"/>
          <a:ext cx="2770585" cy="1704280"/>
        </a:xfrm>
        <a:prstGeom prst="flowChartManualOperation">
          <a:avLst/>
        </a:prstGeom>
        <a:solidFill>
          <a:schemeClr val="accent1">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7678" bIns="0" numCol="1" spcCol="1270" anchor="ctr" anchorCtr="0">
          <a:noAutofit/>
        </a:bodyPr>
        <a:lstStyle/>
        <a:p>
          <a:pPr lvl="0" algn="ctr" defTabSz="1155700" rtl="0">
            <a:lnSpc>
              <a:spcPct val="90000"/>
            </a:lnSpc>
            <a:spcBef>
              <a:spcPct val="0"/>
            </a:spcBef>
            <a:spcAft>
              <a:spcPct val="35000"/>
            </a:spcAft>
          </a:pPr>
          <a:r>
            <a:rPr lang="en-US" sz="2600" kern="1200" dirty="0" smtClean="0">
              <a:latin typeface="+mj-lt"/>
            </a:rPr>
            <a:t>Lightweight</a:t>
          </a:r>
          <a:endParaRPr lang="en-US" sz="2600" kern="1200" dirty="0">
            <a:latin typeface="+mj-lt"/>
          </a:endParaRPr>
        </a:p>
      </dsp:txBody>
      <dsp:txXfrm rot="5400000">
        <a:off x="5501162" y="554116"/>
        <a:ext cx="1704280" cy="1662351"/>
      </dsp:txXfrm>
    </dsp:sp>
    <dsp:sp modelId="{8F435E7D-4C67-4F61-B5C6-9787EB030134}">
      <dsp:nvSpPr>
        <dsp:cNvPr id="0" name=""/>
        <dsp:cNvSpPr/>
      </dsp:nvSpPr>
      <dsp:spPr>
        <a:xfrm rot="16200000">
          <a:off x="6800110" y="533152"/>
          <a:ext cx="2770585" cy="1704280"/>
        </a:xfrm>
        <a:prstGeom prst="flowChartManualOperati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7678" bIns="0" numCol="1" spcCol="1270" anchor="ctr" anchorCtr="0">
          <a:noAutofit/>
        </a:bodyPr>
        <a:lstStyle/>
        <a:p>
          <a:pPr lvl="0" algn="ctr" defTabSz="1155700" rtl="0">
            <a:lnSpc>
              <a:spcPct val="90000"/>
            </a:lnSpc>
            <a:spcBef>
              <a:spcPct val="0"/>
            </a:spcBef>
            <a:spcAft>
              <a:spcPct val="35000"/>
            </a:spcAft>
          </a:pPr>
          <a:r>
            <a:rPr lang="en-US" sz="2600" kern="1200" dirty="0" smtClean="0">
              <a:latin typeface="+mj-lt"/>
            </a:rPr>
            <a:t>Community Support</a:t>
          </a:r>
          <a:endParaRPr lang="en-US" sz="2600" kern="1200" dirty="0">
            <a:latin typeface="+mj-lt"/>
          </a:endParaRPr>
        </a:p>
      </dsp:txBody>
      <dsp:txXfrm rot="5400000">
        <a:off x="7333263" y="554116"/>
        <a:ext cx="1704280" cy="166235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B1D4D5-1ABF-4341-8058-CE0AB7CCE6C6}" type="datetimeFigureOut">
              <a:rPr lang="en-GB" smtClean="0"/>
              <a:t>28/07/2015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CF32-24CC-4810-880C-5D30BBE60C6C}" type="slidenum">
              <a:rPr lang="en-GB" smtClean="0"/>
              <a:t>‹#›</a:t>
            </a:fld>
            <a:endParaRPr lang="en-GB"/>
          </a:p>
        </p:txBody>
      </p:sp>
    </p:spTree>
    <p:extLst>
      <p:ext uri="{BB962C8B-B14F-4D97-AF65-F5344CB8AC3E}">
        <p14:creationId xmlns:p14="http://schemas.microsoft.com/office/powerpoint/2010/main" val="85680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Morning it’s Tuesday</a:t>
            </a:r>
            <a:r>
              <a:rPr lang="en-GB" baseline="0" dirty="0" smtClean="0"/>
              <a:t> the 9</a:t>
            </a:r>
            <a:r>
              <a:rPr lang="en-GB" baseline="30000" dirty="0" smtClean="0"/>
              <a:t>th</a:t>
            </a:r>
            <a:r>
              <a:rPr lang="en-GB" baseline="0" dirty="0" smtClean="0"/>
              <a:t> of December and today were are going to be looking at Building Web front ends using the latest web standards</a:t>
            </a:r>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1</a:t>
            </a:fld>
            <a:endParaRPr lang="en-US"/>
          </a:p>
        </p:txBody>
      </p:sp>
    </p:spTree>
    <p:extLst>
      <p:ext uri="{BB962C8B-B14F-4D97-AF65-F5344CB8AC3E}">
        <p14:creationId xmlns:p14="http://schemas.microsoft.com/office/powerpoint/2010/main" val="3634129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Bootstrap is included in all asp.net MVC apps and allows you to easily build responsive</a:t>
            </a:r>
            <a:r>
              <a:rPr lang="en-GB" baseline="0" dirty="0" smtClean="0"/>
              <a:t> sites. </a:t>
            </a:r>
            <a:r>
              <a:rPr lang="en-GB" dirty="0" smtClean="0"/>
              <a:t>Rather than using monolithic</a:t>
            </a:r>
            <a:r>
              <a:rPr lang="en-GB" baseline="0" dirty="0" smtClean="0"/>
              <a:t> </a:t>
            </a:r>
            <a:r>
              <a:rPr lang="en-GB" baseline="0" dirty="0" err="1" smtClean="0"/>
              <a:t>unweilding</a:t>
            </a:r>
            <a:r>
              <a:rPr lang="en-GB" baseline="0" dirty="0" smtClean="0"/>
              <a:t> CSS classes. Bootstrap uses small classes that are composed to achieve the desired layout and design effects. This architectural choice of using the Single Responsibility principle, in this way makes Bootstrap very </a:t>
            </a:r>
            <a:r>
              <a:rPr lang="en-GB" baseline="0" dirty="0" err="1" smtClean="0"/>
              <a:t>powereful</a:t>
            </a:r>
            <a:r>
              <a:rPr lang="en-GB" baseline="0" dirty="0" smtClean="0"/>
              <a:t> and I’ll explain this </a:t>
            </a:r>
            <a:r>
              <a:rPr lang="en-GB" baseline="0" dirty="0" err="1" smtClean="0"/>
              <a:t>inb</a:t>
            </a:r>
            <a:r>
              <a:rPr lang="en-GB" baseline="0" dirty="0" smtClean="0"/>
              <a:t> more detail in a few moments.</a:t>
            </a:r>
            <a:r>
              <a:rPr lang="en-GB" dirty="0" smtClean="0"/>
              <a:t>&gt;&gt;</a:t>
            </a:r>
          </a:p>
          <a:p>
            <a:endParaRPr lang="en-GB" dirty="0" smtClean="0"/>
          </a:p>
          <a:p>
            <a:r>
              <a:rPr lang="en-GB" dirty="0" smtClean="0"/>
              <a:t>When</a:t>
            </a:r>
            <a:r>
              <a:rPr lang="en-GB" baseline="0" dirty="0" smtClean="0"/>
              <a:t> you create a new project </a:t>
            </a:r>
            <a:r>
              <a:rPr lang="en-GB" baseline="0" dirty="0" err="1" smtClean="0"/>
              <a:t>Nuget</a:t>
            </a:r>
            <a:r>
              <a:rPr lang="en-GB" baseline="0" dirty="0" smtClean="0"/>
              <a:t> adds the files to your project </a:t>
            </a:r>
            <a:r>
              <a:rPr lang="en-GB" dirty="0" smtClean="0"/>
              <a:t>CSS is used and</a:t>
            </a:r>
            <a:r>
              <a:rPr lang="en-GB" baseline="0" dirty="0" smtClean="0"/>
              <a:t> does the bulk of what Bootstrap is famous for. &gt;&gt;</a:t>
            </a:r>
          </a:p>
          <a:p>
            <a:endParaRPr lang="en-GB" baseline="0" dirty="0" smtClean="0"/>
          </a:p>
          <a:p>
            <a:r>
              <a:rPr lang="en-GB" baseline="0" dirty="0" smtClean="0"/>
              <a:t>The JS file is used by some of </a:t>
            </a:r>
            <a:r>
              <a:rPr lang="en-GB" baseline="0" dirty="0" err="1" smtClean="0"/>
              <a:t>Bootstaps</a:t>
            </a:r>
            <a:r>
              <a:rPr lang="en-GB" baseline="0" dirty="0" smtClean="0"/>
              <a:t> widgets, but this is only required if you use some of those Widgets.</a:t>
            </a:r>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78713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Responsive design and tools like bootstrap make it easier for us web developers to build sites that look great on mobiles &gt;&gt; desktop &gt;&gt; and tablet.</a:t>
            </a:r>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11</a:t>
            </a:fld>
            <a:endParaRPr lang="en-US" dirty="0"/>
          </a:p>
        </p:txBody>
      </p:sp>
    </p:spTree>
    <p:extLst>
      <p:ext uri="{BB962C8B-B14F-4D97-AF65-F5344CB8AC3E}">
        <p14:creationId xmlns:p14="http://schemas.microsoft.com/office/powerpoint/2010/main" val="1153101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are going to take a look at some front end</a:t>
            </a:r>
            <a:r>
              <a:rPr lang="en-US" baseline="0" dirty="0" smtClean="0"/>
              <a:t> JavaScript libraries.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1742426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Jake Weary…. Actually this is the actor Jake Weary </a:t>
            </a:r>
            <a:r>
              <a:rPr lang="en-GB" dirty="0" err="1" smtClean="0"/>
              <a:t>reather</a:t>
            </a:r>
            <a:r>
              <a:rPr lang="en-GB" dirty="0" smtClean="0"/>
              <a:t> that the JavaScript frame work,</a:t>
            </a:r>
            <a:r>
              <a:rPr lang="en-GB" baseline="0" dirty="0" smtClean="0"/>
              <a:t> but I promise you know that you have heard Jake Weary you will never be able to hear </a:t>
            </a:r>
            <a:r>
              <a:rPr lang="en-GB" baseline="0" dirty="0" err="1" smtClean="0"/>
              <a:t>Jquery</a:t>
            </a:r>
            <a:r>
              <a:rPr lang="en-GB" baseline="0" dirty="0" smtClean="0"/>
              <a:t> the same again &gt;&gt;</a:t>
            </a:r>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13</a:t>
            </a:fld>
            <a:endParaRPr lang="en-US"/>
          </a:p>
        </p:txBody>
      </p:sp>
    </p:spTree>
    <p:extLst>
      <p:ext uri="{BB962C8B-B14F-4D97-AF65-F5344CB8AC3E}">
        <p14:creationId xmlns:p14="http://schemas.microsoft.com/office/powerpoint/2010/main" val="1489639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people use JQuery. It was one of the first open source frameworks the ASP.net team added to</a:t>
            </a:r>
            <a:r>
              <a:rPr lang="en-US" baseline="0" dirty="0" smtClean="0"/>
              <a:t> their templates back in the day because of it’s popularity. It’s used by over 59 million sites and 66.2% of the top 10k</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405799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so popular because it’s easy to learn, there are loads of plugins,</a:t>
            </a:r>
            <a:r>
              <a:rPr lang="en-US" baseline="0" dirty="0" smtClean="0"/>
              <a:t> it’s easier to use for element selection and about a million times easier than remembering </a:t>
            </a:r>
            <a:r>
              <a:rPr lang="en-US" baseline="0" dirty="0" err="1" smtClean="0"/>
              <a:t>document.getElementById</a:t>
            </a:r>
            <a:r>
              <a:rPr lang="en-US" baseline="0" dirty="0" smtClean="0"/>
              <a:t> syntax. It’s small and lightweight, but they key is the community that has built up around it.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1886230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16</a:t>
            </a:fld>
            <a:endParaRPr lang="en-US"/>
          </a:p>
        </p:txBody>
      </p:sp>
    </p:spTree>
    <p:extLst>
      <p:ext uri="{BB962C8B-B14F-4D97-AF65-F5344CB8AC3E}">
        <p14:creationId xmlns:p14="http://schemas.microsoft.com/office/powerpoint/2010/main" val="2279906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Prior to joining Microsoft I worked for a large online retailer, so I know first-hand how difficult it is to produce a good shopping cart. As a user updates quantities, deletes items or changes delivery options it’s important to update the sub total, tax and shipping instructions. It’s critical that the experience reacts quickly and that nothing gets in the way of a user making the purchase.</a:t>
            </a:r>
          </a:p>
          <a:p>
            <a:endParaRPr lang="en-GB" dirty="0" smtClean="0"/>
          </a:p>
          <a:p>
            <a:r>
              <a:rPr lang="en-GB" dirty="0" smtClean="0"/>
              <a:t>Even when  creating a simple shopping cart it is easy to end up with a bug ridden, mess of JavaScript </a:t>
            </a:r>
            <a:r>
              <a:rPr lang="en-GB" dirty="0" err="1" smtClean="0"/>
              <a:t>onChange</a:t>
            </a:r>
            <a:r>
              <a:rPr lang="en-GB" dirty="0" smtClean="0"/>
              <a:t> events. Knockout is a great way of rising to challenges like this</a:t>
            </a:r>
            <a:r>
              <a:rPr lang="en-GB" baseline="0" dirty="0" smtClean="0"/>
              <a:t> it</a:t>
            </a:r>
            <a:r>
              <a:rPr lang="en-GB" dirty="0" smtClean="0"/>
              <a:t> removes all of the complication of creating html that needs to respond to changes in the underlying data source. Knockout.js a JavaScript Library that brings the MVVM pattern to your html applications.</a:t>
            </a:r>
          </a:p>
          <a:p>
            <a:endParaRPr lang="en-GB" dirty="0" smtClean="0"/>
          </a:p>
          <a:p>
            <a:r>
              <a:rPr lang="en-GB" dirty="0" smtClean="0"/>
              <a:t>So it’s key features are Declarative Binding – The HTML is attached to the model we create using the html attribute </a:t>
            </a:r>
            <a:r>
              <a:rPr lang="en-GB" b="1" dirty="0" smtClean="0"/>
              <a:t>data-bind</a:t>
            </a:r>
            <a:r>
              <a:rPr lang="en-GB" dirty="0" smtClean="0"/>
              <a:t>. This attribute was formally added to the HTML5 specification but will actually work across all browsers, even IE6. </a:t>
            </a:r>
          </a:p>
          <a:p>
            <a:endParaRPr lang="en-GB" dirty="0" smtClean="0"/>
          </a:p>
          <a:p>
            <a:r>
              <a:rPr lang="en-GB" dirty="0" smtClean="0"/>
              <a:t>The</a:t>
            </a:r>
            <a:r>
              <a:rPr lang="en-GB" baseline="0" dirty="0" smtClean="0"/>
              <a:t> UI updates automatically, </a:t>
            </a:r>
            <a:r>
              <a:rPr lang="en-GB" dirty="0" smtClean="0"/>
              <a:t>When the model changes all of the bound objects will update automagically. All of the Items that you have bound using the </a:t>
            </a:r>
            <a:r>
              <a:rPr lang="en-GB" b="1" dirty="0" smtClean="0"/>
              <a:t>data-bind</a:t>
            </a:r>
            <a:r>
              <a:rPr lang="en-GB" dirty="0" smtClean="0"/>
              <a:t> attribute will change in real time as other elements on the model are changed or recalculated. So when you change the QTY of an item the sub total will be updated. </a:t>
            </a:r>
          </a:p>
          <a:p>
            <a:r>
              <a:rPr lang="en-GB" dirty="0" smtClean="0"/>
              <a:t>Knockout also has dependency</a:t>
            </a:r>
            <a:r>
              <a:rPr lang="en-GB" baseline="0" dirty="0" smtClean="0"/>
              <a:t> tracking, </a:t>
            </a:r>
            <a:r>
              <a:rPr lang="en-GB" dirty="0" smtClean="0"/>
              <a:t>It’s easy to set up relationships between different properties on the model. So that the sub total can be a combination of each of the different items multiplied by the QTY. </a:t>
            </a:r>
          </a:p>
          <a:p>
            <a:endParaRPr lang="en-GB" dirty="0" smtClean="0"/>
          </a:p>
          <a:p>
            <a:r>
              <a:rPr lang="en-GB" dirty="0" smtClean="0"/>
              <a:t>And lastly use </a:t>
            </a:r>
            <a:r>
              <a:rPr lang="en-GB" dirty="0" err="1" smtClean="0"/>
              <a:t>templating</a:t>
            </a:r>
            <a:r>
              <a:rPr lang="en-GB" dirty="0" smtClean="0"/>
              <a:t> so that UI is generated for each item in the shopping cart. The syntax is very much like a for loop. The added benefit is that items that are </a:t>
            </a:r>
            <a:r>
              <a:rPr lang="en-GB" dirty="0" err="1" smtClean="0"/>
              <a:t>templated</a:t>
            </a:r>
            <a:r>
              <a:rPr lang="en-GB" dirty="0" smtClean="0"/>
              <a:t> in this way are still able to be automatically refreshed when the model changes. </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2978473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AngularJS</a:t>
            </a:r>
            <a:r>
              <a:rPr lang="en-GB" baseline="0" dirty="0" smtClean="0"/>
              <a:t> </a:t>
            </a:r>
            <a:r>
              <a:rPr lang="en-GB" dirty="0" smtClean="0"/>
              <a:t>is an open-source web application framework maintained by Google that’s similar in to Knockout in that it’s a way of developing single page applications where you benefit from things updating</a:t>
            </a:r>
            <a:r>
              <a:rPr lang="en-GB" baseline="0" dirty="0" smtClean="0"/>
              <a:t> automatically and there are separation of concerns but in it’s </a:t>
            </a:r>
            <a:r>
              <a:rPr lang="en-GB" dirty="0" err="1" smtClean="0"/>
              <a:t>exectution</a:t>
            </a:r>
            <a:r>
              <a:rPr lang="en-GB" dirty="0" smtClean="0"/>
              <a:t> it’s entirely different. Its goal is to simplify both development and testing of such applications by providing a framework for client-side MVC.</a:t>
            </a:r>
          </a:p>
          <a:p>
            <a:endParaRPr lang="en-GB" dirty="0" smtClean="0"/>
          </a:p>
          <a:p>
            <a:r>
              <a:rPr lang="en-GB" dirty="0" err="1" smtClean="0"/>
              <a:t>AngularJS</a:t>
            </a:r>
            <a:r>
              <a:rPr lang="en-GB" dirty="0" smtClean="0"/>
              <a:t> directives allow the developer to specify custom and reusable HTML-like elements and attributes that define data bindings and the </a:t>
            </a:r>
            <a:r>
              <a:rPr lang="en-GB" dirty="0" err="1" smtClean="0"/>
              <a:t>behavior</a:t>
            </a:r>
            <a:r>
              <a:rPr lang="en-GB" dirty="0" smtClean="0"/>
              <a:t> of presentation components. In the html tag of the application you’ll see that ng-app attribute</a:t>
            </a:r>
            <a:r>
              <a:rPr lang="en-GB" baseline="0" dirty="0" smtClean="0"/>
              <a:t> that </a:t>
            </a:r>
            <a:r>
              <a:rPr lang="en-GB" dirty="0" smtClean="0"/>
              <a:t>Declares the root element of an </a:t>
            </a:r>
            <a:r>
              <a:rPr lang="en-GB" dirty="0" err="1" smtClean="0"/>
              <a:t>AngularJS</a:t>
            </a:r>
            <a:r>
              <a:rPr lang="en-GB" dirty="0" smtClean="0"/>
              <a:t> application, under which directives can be used to declare bindings and define </a:t>
            </a:r>
            <a:r>
              <a:rPr lang="en-GB" dirty="0" err="1" smtClean="0"/>
              <a:t>behavior</a:t>
            </a:r>
            <a:r>
              <a:rPr lang="en-GB" dirty="0" smtClean="0"/>
              <a:t>.</a:t>
            </a:r>
          </a:p>
          <a:p>
            <a:endParaRPr lang="en-GB" dirty="0" smtClean="0"/>
          </a:p>
          <a:p>
            <a:r>
              <a:rPr lang="en-GB" dirty="0" smtClean="0"/>
              <a:t>Again like knockout</a:t>
            </a:r>
            <a:r>
              <a:rPr lang="en-GB" baseline="0" dirty="0" smtClean="0"/>
              <a:t> you are able to set up two way binding so changes are automatically reflected in the UI. </a:t>
            </a:r>
          </a:p>
          <a:p>
            <a:endParaRPr lang="en-GB" baseline="0" dirty="0" smtClean="0"/>
          </a:p>
          <a:p>
            <a:r>
              <a:rPr lang="en-GB" baseline="0" dirty="0" err="1" smtClean="0"/>
              <a:t>Umbraco</a:t>
            </a:r>
            <a:r>
              <a:rPr lang="en-GB" baseline="0" dirty="0" smtClean="0"/>
              <a:t> a popular ASP.net content management system uses Angular throughout it’s latest </a:t>
            </a:r>
            <a:r>
              <a:rPr lang="en-GB" baseline="0" dirty="0" err="1" smtClean="0"/>
              <a:t>realease</a:t>
            </a:r>
            <a:r>
              <a:rPr lang="en-GB" baseline="0" dirty="0" smtClean="0"/>
              <a:t>. Which is notable since they used to use Knockout. </a:t>
            </a:r>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19</a:t>
            </a:fld>
            <a:endParaRPr lang="en-US"/>
          </a:p>
        </p:txBody>
      </p:sp>
    </p:spTree>
    <p:extLst>
      <p:ext uri="{BB962C8B-B14F-4D97-AF65-F5344CB8AC3E}">
        <p14:creationId xmlns:p14="http://schemas.microsoft.com/office/powerpoint/2010/main" val="1850686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Ember</a:t>
            </a:r>
            <a:r>
              <a:rPr lang="en-GB" baseline="0" dirty="0" smtClean="0"/>
              <a:t>.js is another JavaScript framework for doing client side MVC, In my opinion it’s slightly easier to integrate ember into an exiting app than something like Angular which is a little more strict about how it is used. We will take a look at an ember demo a little later.</a:t>
            </a:r>
          </a:p>
        </p:txBody>
      </p:sp>
      <p:sp>
        <p:nvSpPr>
          <p:cNvPr id="4" name="Slide Number Placeholder 3"/>
          <p:cNvSpPr>
            <a:spLocks noGrp="1"/>
          </p:cNvSpPr>
          <p:nvPr>
            <p:ph type="sldNum" sz="quarter" idx="10"/>
          </p:nvPr>
        </p:nvSpPr>
        <p:spPr/>
        <p:txBody>
          <a:bodyPr/>
          <a:lstStyle/>
          <a:p>
            <a:fld id="{6E8C67A6-C0E7-47DF-97C2-CA9B11275397}" type="slidenum">
              <a:rPr lang="en-US" smtClean="0"/>
              <a:t>20</a:t>
            </a:fld>
            <a:endParaRPr lang="en-US"/>
          </a:p>
        </p:txBody>
      </p:sp>
    </p:spTree>
    <p:extLst>
      <p:ext uri="{BB962C8B-B14F-4D97-AF65-F5344CB8AC3E}">
        <p14:creationId xmlns:p14="http://schemas.microsoft.com/office/powerpoint/2010/main" val="394586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Today I’m going to cover three</a:t>
            </a:r>
            <a:r>
              <a:rPr lang="en-GB" baseline="0" dirty="0" smtClean="0"/>
              <a:t> areas, firstly we’re going to talk a little bit about web standards that allows us to build the modern web. Then I’ll cover a few key JavaScript frameworks and finally we will dive a little </a:t>
            </a:r>
            <a:r>
              <a:rPr lang="en-GB" baseline="0" dirty="0" err="1" smtClean="0"/>
              <a:t>depper</a:t>
            </a:r>
            <a:r>
              <a:rPr lang="en-GB" baseline="0" dirty="0" smtClean="0"/>
              <a:t> into a Ember.js Demo &gt;&gt;</a:t>
            </a:r>
          </a:p>
          <a:p>
            <a:endParaRPr lang="en-GB" baseline="0" dirty="0" smtClean="0"/>
          </a:p>
          <a:p>
            <a:endParaRPr lang="en-GB" baseline="0" dirty="0" smtClean="0"/>
          </a:p>
          <a:p>
            <a:endParaRPr lang="en-GB" baseline="0" dirty="0" smtClean="0"/>
          </a:p>
          <a:p>
            <a:r>
              <a:rPr lang="en-GB" baseline="0" dirty="0" smtClean="0"/>
              <a:t>I hope your getting the full beauty of that Origami bird transition on the screen cast.</a:t>
            </a:r>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2</a:t>
            </a:fld>
            <a:endParaRPr lang="en-US"/>
          </a:p>
        </p:txBody>
      </p:sp>
    </p:spTree>
    <p:extLst>
      <p:ext uri="{BB962C8B-B14F-4D97-AF65-F5344CB8AC3E}">
        <p14:creationId xmlns:p14="http://schemas.microsoft.com/office/powerpoint/2010/main" val="1011227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Frankly there are a lot of Front end JavaScript frameworks. There is a great project on GitHub called </a:t>
            </a:r>
            <a:r>
              <a:rPr lang="en-GB" dirty="0" err="1" smtClean="0"/>
              <a:t>ToDO</a:t>
            </a:r>
            <a:r>
              <a:rPr lang="en-GB" dirty="0" smtClean="0"/>
              <a:t> MVC this project implements the same</a:t>
            </a:r>
            <a:r>
              <a:rPr lang="en-GB" baseline="0" dirty="0" smtClean="0"/>
              <a:t> </a:t>
            </a:r>
            <a:r>
              <a:rPr lang="en-GB" baseline="0" dirty="0" err="1" smtClean="0"/>
              <a:t>todo</a:t>
            </a:r>
            <a:r>
              <a:rPr lang="en-GB" baseline="0" dirty="0" smtClean="0"/>
              <a:t> application in multiple MVC, MVVM and MVP client side frameworks. If your thinking about using a frame work you should check out this project because it illustrates in code the various pros and cons of different frameworks.</a:t>
            </a:r>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21</a:t>
            </a:fld>
            <a:endParaRPr lang="en-US"/>
          </a:p>
        </p:txBody>
      </p:sp>
    </p:spTree>
    <p:extLst>
      <p:ext uri="{BB962C8B-B14F-4D97-AF65-F5344CB8AC3E}">
        <p14:creationId xmlns:p14="http://schemas.microsoft.com/office/powerpoint/2010/main" val="2152597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lets take a look at an ember app in Visual studio</a:t>
            </a:r>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a:p>
        </p:txBody>
      </p:sp>
    </p:spTree>
    <p:extLst>
      <p:ext uri="{BB962C8B-B14F-4D97-AF65-F5344CB8AC3E}">
        <p14:creationId xmlns:p14="http://schemas.microsoft.com/office/powerpoint/2010/main" val="2711620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Consumers</a:t>
            </a:r>
            <a:r>
              <a:rPr lang="en-US" baseline="0" dirty="0" smtClean="0"/>
              <a:t> have really high expectations of software these days. If a website doesn’t load in a few seconds they go elsewhere. If a site doesn't work first time, they go else where. In many instances apps are providing a better experience than website. &gt;&gt;</a:t>
            </a:r>
          </a:p>
          <a:p>
            <a:endParaRPr lang="en-US" baseline="0" dirty="0" smtClean="0"/>
          </a:p>
          <a:p>
            <a:r>
              <a:rPr lang="en-US" baseline="0" dirty="0" smtClean="0"/>
              <a:t>They are satisfying a need. Delivering beautiful experiences, with touch interfaces that support gestures, that work offline, that work on mobile devices. If you </a:t>
            </a:r>
            <a:r>
              <a:rPr lang="en-US" baseline="0" dirty="0" err="1" smtClean="0"/>
              <a:t>you</a:t>
            </a:r>
            <a:r>
              <a:rPr lang="en-US" baseline="0" dirty="0" smtClean="0"/>
              <a:t> place that next to an web app that’s been written maybe as year ago. Often the App wins. &gt;&gt;</a:t>
            </a:r>
          </a:p>
          <a:p>
            <a:endParaRPr lang="en-US" baseline="0" dirty="0" smtClean="0"/>
          </a:p>
          <a:p>
            <a:r>
              <a:rPr lang="en-US" baseline="0" dirty="0" smtClean="0"/>
              <a:t>But the web can be magical &gt;&gt;</a:t>
            </a:r>
          </a:p>
          <a:p>
            <a:endParaRPr lang="en-US" dirty="0" smtClean="0"/>
          </a:p>
          <a:p>
            <a:endParaRPr lang="en-GB" dirty="0" smtClean="0"/>
          </a:p>
        </p:txBody>
      </p:sp>
      <p:sp>
        <p:nvSpPr>
          <p:cNvPr id="4" name="Slide Number Placeholder 3"/>
          <p:cNvSpPr>
            <a:spLocks noGrp="1"/>
          </p:cNvSpPr>
          <p:nvPr>
            <p:ph type="sldNum" sz="quarter" idx="10"/>
          </p:nvPr>
        </p:nvSpPr>
        <p:spPr/>
        <p:txBody>
          <a:bodyPr/>
          <a:lstStyle/>
          <a:p>
            <a:fld id="{C357BE8E-BCD6-458B-8E7F-9E91B8E2B67A}" type="slidenum">
              <a:rPr lang="en-GB" smtClean="0"/>
              <a:pPr/>
              <a:t>3</a:t>
            </a:fld>
            <a:endParaRPr lang="en-GB"/>
          </a:p>
        </p:txBody>
      </p:sp>
    </p:spTree>
    <p:extLst>
      <p:ext uri="{BB962C8B-B14F-4D97-AF65-F5344CB8AC3E}">
        <p14:creationId xmlns:p14="http://schemas.microsoft.com/office/powerpoint/2010/main" val="2249882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combination of web standards</a:t>
            </a:r>
            <a:r>
              <a:rPr lang="en-GB" baseline="0" dirty="0" smtClean="0"/>
              <a:t> such as HTML5 and CSS3 can result in beautiful, solid, easy to maintain websites that can rival apps. The challenge is that as a web developer it’s all to easy to keep doing things the way I’ve always done them. But if you do take advantage of new capabilities in browsers then we can deliver sites that can meet our users high expectations.</a:t>
            </a:r>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4</a:t>
            </a:fld>
            <a:endParaRPr lang="en-US"/>
          </a:p>
        </p:txBody>
      </p:sp>
    </p:spTree>
    <p:extLst>
      <p:ext uri="{BB962C8B-B14F-4D97-AF65-F5344CB8AC3E}">
        <p14:creationId xmlns:p14="http://schemas.microsoft.com/office/powerpoint/2010/main" val="327637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should you care? Well</a:t>
            </a:r>
            <a:r>
              <a:rPr lang="en-US" baseline="0" dirty="0" smtClean="0"/>
              <a:t> browsers have become really powerful, and we can use some of these new capabilities to give our websites the edge. And because we are building to standards our content will more or less work anywhere.  </a:t>
            </a:r>
          </a:p>
          <a:p>
            <a:endParaRPr lang="en-US" baseline="0" dirty="0" smtClean="0"/>
          </a:p>
          <a:p>
            <a:r>
              <a:rPr lang="en-US" baseline="0" dirty="0" smtClean="0"/>
              <a:t>Now not all browsers are equal of course, but rather than using code that detects the browser and then serves code for that specific browser, a technique that’s commonly called browser sniffing. We can now use feature detection to determine if a browser supports a specific feature and then either use that feature or if the browser </a:t>
            </a:r>
            <a:r>
              <a:rPr lang="en-US" baseline="0" dirty="0" err="1" smtClean="0"/>
              <a:t>dosen’t</a:t>
            </a:r>
            <a:r>
              <a:rPr lang="en-US" baseline="0" dirty="0" smtClean="0"/>
              <a:t> support it we can fall back to something more old school. So for example we can use a library like modernizer, or write our own test and determine if a browser supports say HTML5 Video and if it does, we can use that and if it doesn't we can fall back to flash.</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26297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comes to web standards there are really two standards bodies that count. We have the W3C and </a:t>
            </a:r>
            <a:r>
              <a:rPr lang="en-US" dirty="0" err="1" smtClean="0"/>
              <a:t>Ecma</a:t>
            </a:r>
            <a:r>
              <a:rPr lang="en-US" dirty="0" smtClean="0"/>
              <a:t>. W3c look after HTML, CSS, Web Apps, SVG, Geolocation</a:t>
            </a:r>
            <a:r>
              <a:rPr lang="en-US" baseline="0" dirty="0" smtClean="0"/>
              <a:t> to name but a few and ECMA look after JavaScript.</a:t>
            </a:r>
          </a:p>
          <a:p>
            <a:endParaRPr lang="en-US" baseline="0" dirty="0" smtClean="0"/>
          </a:p>
          <a:p>
            <a:r>
              <a:rPr lang="en-US" baseline="0" dirty="0" smtClean="0"/>
              <a:t>When you are working with modern standards there are a few websites that can help. So here are a few.</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564402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Modern.ie allows to</a:t>
            </a:r>
            <a:r>
              <a:rPr lang="en-GB" baseline="0" dirty="0" smtClean="0"/>
              <a:t> do many things, but one of it’s nice features is it’s site scan tool. You can simply enter a URL and have it produce a report listing all of the things you should consider about your website when making it compatible with modern standards. For example in this report were are told that we are using CSS prefixes &gt;&gt;</a:t>
            </a:r>
          </a:p>
          <a:p>
            <a:endParaRPr lang="en-GB" baseline="0" dirty="0" smtClean="0"/>
          </a:p>
          <a:p>
            <a:r>
              <a:rPr lang="en-GB" baseline="0" dirty="0" smtClean="0"/>
              <a:t>And when I click on that it gives me information about the problem the scanner found and </a:t>
            </a:r>
            <a:r>
              <a:rPr lang="en-GB" baseline="0" dirty="0" err="1" smtClean="0"/>
              <a:t>intructions</a:t>
            </a:r>
            <a:r>
              <a:rPr lang="en-GB" baseline="0" dirty="0" smtClean="0"/>
              <a:t> on how to fix it.</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7</a:t>
            </a:fld>
            <a:endParaRPr lang="en-US"/>
          </a:p>
        </p:txBody>
      </p:sp>
    </p:spTree>
    <p:extLst>
      <p:ext uri="{BB962C8B-B14F-4D97-AF65-F5344CB8AC3E}">
        <p14:creationId xmlns:p14="http://schemas.microsoft.com/office/powerpoint/2010/main" val="1133525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Can I use</a:t>
            </a:r>
            <a:r>
              <a:rPr lang="en-GB" baseline="0" dirty="0" smtClean="0"/>
              <a:t> .com allows us to search for specifications and </a:t>
            </a:r>
            <a:r>
              <a:rPr lang="en-GB" baseline="0" dirty="0" err="1" smtClean="0"/>
              <a:t>lind</a:t>
            </a:r>
            <a:r>
              <a:rPr lang="en-GB" baseline="0" dirty="0" smtClean="0"/>
              <a:t> browser support for a feature. In this instance it shows us that the Audio element isn’t supported by IE8 but has broad support everywhere else. This information makes it easier to understand if your able to use certain HTML5 features or not as you compare support to the analytics information you have about your users and the browsers that your site needs to support.</a:t>
            </a:r>
            <a:endParaRPr lang="en-GB" dirty="0"/>
          </a:p>
        </p:txBody>
      </p:sp>
      <p:sp>
        <p:nvSpPr>
          <p:cNvPr id="4" name="Slide Number Placeholder 3"/>
          <p:cNvSpPr>
            <a:spLocks noGrp="1"/>
          </p:cNvSpPr>
          <p:nvPr>
            <p:ph type="sldNum" sz="quarter" idx="10"/>
          </p:nvPr>
        </p:nvSpPr>
        <p:spPr/>
        <p:txBody>
          <a:bodyPr/>
          <a:lstStyle/>
          <a:p>
            <a:fld id="{6E8C67A6-C0E7-47DF-97C2-CA9B11275397}" type="slidenum">
              <a:rPr lang="en-US" smtClean="0"/>
              <a:t>8</a:t>
            </a:fld>
            <a:endParaRPr lang="en-US"/>
          </a:p>
        </p:txBody>
      </p:sp>
    </p:spTree>
    <p:extLst>
      <p:ext uri="{BB962C8B-B14F-4D97-AF65-F5344CB8AC3E}">
        <p14:creationId xmlns:p14="http://schemas.microsoft.com/office/powerpoint/2010/main" val="1218130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It similar in many way to the visual editor</a:t>
            </a:r>
            <a:r>
              <a:rPr lang="en-GB" baseline="0" dirty="0" smtClean="0"/>
              <a:t> provides through web essentials for CSS. As you type a </a:t>
            </a:r>
            <a:r>
              <a:rPr lang="en-GB" baseline="0" dirty="0" err="1" smtClean="0"/>
              <a:t>css</a:t>
            </a:r>
            <a:r>
              <a:rPr lang="en-GB" baseline="0" dirty="0" smtClean="0"/>
              <a:t> property </a:t>
            </a:r>
            <a:r>
              <a:rPr lang="en-GB" baseline="0" dirty="0" err="1" smtClean="0"/>
              <a:t>intellisence</a:t>
            </a:r>
            <a:r>
              <a:rPr lang="en-GB" baseline="0" dirty="0" smtClean="0"/>
              <a:t> shows the browser support. With box shadow here we can see it’s supported in chrome, </a:t>
            </a:r>
            <a:r>
              <a:rPr lang="en-GB" baseline="0" dirty="0" err="1" smtClean="0"/>
              <a:t>firefox</a:t>
            </a:r>
            <a:r>
              <a:rPr lang="en-GB" baseline="0" dirty="0" smtClean="0"/>
              <a:t> 9 and above IE 9 and above and versions of opera and safari.</a:t>
            </a:r>
            <a:endParaRPr lang="en-GB" dirty="0"/>
          </a:p>
        </p:txBody>
      </p:sp>
      <p:sp>
        <p:nvSpPr>
          <p:cNvPr id="4" name="Slide Number Placeholder 3"/>
          <p:cNvSpPr>
            <a:spLocks noGrp="1"/>
          </p:cNvSpPr>
          <p:nvPr>
            <p:ph type="sldNum" sz="quarter" idx="10"/>
          </p:nvPr>
        </p:nvSpPr>
        <p:spPr/>
        <p:txBody>
          <a:bodyPr/>
          <a:lstStyle/>
          <a:p>
            <a:fld id="{C357BE8E-BCD6-458B-8E7F-9E91B8E2B67A}" type="slidenum">
              <a:rPr lang="en-GB" smtClean="0"/>
              <a:pPr/>
              <a:t>9</a:t>
            </a:fld>
            <a:endParaRPr lang="en-GB"/>
          </a:p>
        </p:txBody>
      </p:sp>
    </p:spTree>
    <p:extLst>
      <p:ext uri="{BB962C8B-B14F-4D97-AF65-F5344CB8AC3E}">
        <p14:creationId xmlns:p14="http://schemas.microsoft.com/office/powerpoint/2010/main" val="1558874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3416" y="334315"/>
            <a:ext cx="1427143" cy="47041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7719" y="176644"/>
            <a:ext cx="1906849" cy="630203"/>
          </a:xfrm>
          <a:prstGeom prst="rect">
            <a:avLst/>
          </a:prstGeom>
        </p:spPr>
      </p:pic>
      <p:sp>
        <p:nvSpPr>
          <p:cNvPr id="8" name="Rectangle 7"/>
          <p:cNvSpPr/>
          <p:nvPr/>
        </p:nvSpPr>
        <p:spPr>
          <a:xfrm>
            <a:off x="200025" y="771550"/>
            <a:ext cx="8748713" cy="41766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6"/>
          <p:cNvSpPr>
            <a:spLocks noGrp="1"/>
          </p:cNvSpPr>
          <p:nvPr>
            <p:ph type="body" sz="quarter" idx="10" hasCustomPrompt="1"/>
          </p:nvPr>
        </p:nvSpPr>
        <p:spPr>
          <a:xfrm>
            <a:off x="395536" y="2109048"/>
            <a:ext cx="6129338" cy="720725"/>
          </a:xfrm>
          <a:prstGeom prst="rect">
            <a:avLst/>
          </a:prstGeom>
        </p:spPr>
        <p:txBody>
          <a:bodyPr/>
          <a:lstStyle>
            <a:lvl1pPr marL="0" indent="0">
              <a:buNone/>
              <a:defRPr lang="en-US" sz="6900" kern="1200" dirty="0" smtClean="0">
                <a:solidFill>
                  <a:schemeClr val="bg1"/>
                </a:solidFill>
                <a:latin typeface="+mj-lt"/>
                <a:ea typeface="+mj-ea"/>
                <a:cs typeface="Segoe UI Semibold" panose="020B0702040204020203" pitchFamily="34" charset="0"/>
              </a:defRPr>
            </a:lvl1pPr>
          </a:lstStyle>
          <a:p>
            <a:pPr lvl="0"/>
            <a:r>
              <a:rPr lang="en-US" dirty="0" smtClean="0"/>
              <a:t>Subtitle</a:t>
            </a:r>
            <a:endParaRPr lang="en-GB" dirty="0"/>
          </a:p>
        </p:txBody>
      </p:sp>
      <p:sp>
        <p:nvSpPr>
          <p:cNvPr id="15" name="Title 14"/>
          <p:cNvSpPr>
            <a:spLocks noGrp="1"/>
          </p:cNvSpPr>
          <p:nvPr>
            <p:ph type="title" hasCustomPrompt="1"/>
          </p:nvPr>
        </p:nvSpPr>
        <p:spPr>
          <a:xfrm>
            <a:off x="395536" y="1432771"/>
            <a:ext cx="7886700" cy="993775"/>
          </a:xfrm>
          <a:prstGeom prst="rect">
            <a:avLst/>
          </a:prstGeom>
        </p:spPr>
        <p:txBody>
          <a:bodyPr/>
          <a:lstStyle>
            <a:lvl1pPr>
              <a:defRPr lang="en-US" sz="10500" kern="1200" smtClean="0">
                <a:solidFill>
                  <a:prstClr val="white"/>
                </a:solidFill>
                <a:latin typeface="Bebas Neue" panose="020B0606020202050201" pitchFamily="34" charset="0"/>
                <a:ea typeface="+mn-ea"/>
                <a:cs typeface="Segoe UI Semibold" panose="020B0702040204020203" pitchFamily="34" charset="0"/>
              </a:defRPr>
            </a:lvl1pPr>
          </a:lstStyle>
          <a:p>
            <a:r>
              <a:rPr lang="en-US" dirty="0" smtClean="0"/>
              <a:t>title</a:t>
            </a:r>
            <a:endParaRPr lang="en-GB" dirty="0"/>
          </a:p>
        </p:txBody>
      </p:sp>
      <p:sp>
        <p:nvSpPr>
          <p:cNvPr id="3" name="Text Placeholder 2"/>
          <p:cNvSpPr>
            <a:spLocks noGrp="1"/>
          </p:cNvSpPr>
          <p:nvPr>
            <p:ph type="body" sz="quarter" idx="11" hasCustomPrompt="1"/>
          </p:nvPr>
        </p:nvSpPr>
        <p:spPr>
          <a:xfrm>
            <a:off x="395536" y="4373880"/>
            <a:ext cx="8428424" cy="482602"/>
          </a:xfrm>
          <a:prstGeom prst="rect">
            <a:avLst/>
          </a:prstGeom>
        </p:spPr>
        <p:txBody>
          <a:bodyPr/>
          <a:lstStyle>
            <a:lvl1pPr marL="0" indent="0">
              <a:buNone/>
              <a:defRPr sz="2400">
                <a:solidFill>
                  <a:schemeClr val="bg1"/>
                </a:solidFill>
                <a:latin typeface="Arial" panose="020B0604020202020204" pitchFamily="34" charset="0"/>
                <a:cs typeface="Arial" panose="020B0604020202020204" pitchFamily="34" charset="0"/>
              </a:defRPr>
            </a:lvl1pPr>
          </a:lstStyle>
          <a:p>
            <a:pPr lvl="0"/>
            <a:r>
              <a:rPr lang="en-GB" dirty="0" smtClean="0"/>
              <a:t>Your twitter, mail</a:t>
            </a:r>
            <a:endParaRPr lang="en-GB" dirty="0"/>
          </a:p>
        </p:txBody>
      </p:sp>
    </p:spTree>
    <p:extLst>
      <p:ext uri="{BB962C8B-B14F-4D97-AF65-F5344CB8AC3E}">
        <p14:creationId xmlns:p14="http://schemas.microsoft.com/office/powerpoint/2010/main" val="31379603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
                                            <p:tgtEl>
                                              <p:spTgt spid="11"/>
                                            </p:tgtEl>
                                          </p:cBhvr>
                                        </p:animEffect>
                                      </p:childTnLst>
                                    </p:cTn>
                                  </p:par>
                                  <p:par>
                                    <p:cTn id="12" presetID="35" presetClass="path" presetSubtype="0" accel="40000" fill="hold" nodeType="withEffect" p14:presetBounceEnd="48000">
                                      <p:stCondLst>
                                        <p:cond delay="0"/>
                                      </p:stCondLst>
                                      <p:childTnLst>
                                        <p:animMotion origin="layout" path="M 0.0658 -3.7037E-7 L -1.38889E-6 -3.7037E-7 " pathEditMode="relative" rAng="0" ptsTypes="AA" p14:bounceEnd="48000">
                                          <p:cBhvr>
                                            <p:cTn id="13" dur="500" fill="hold"/>
                                            <p:tgtEl>
                                              <p:spTgt spid="11"/>
                                            </p:tgtEl>
                                            <p:attrNameLst>
                                              <p:attrName>ppt_x</p:attrName>
                                              <p:attrName>ppt_y</p:attrName>
                                            </p:attrNameLst>
                                          </p:cBhvr>
                                          <p:rCtr x="-3299" y="0"/>
                                        </p:animMotion>
                                      </p:childTnLst>
                                    </p:cTn>
                                  </p:par>
                                  <p:par>
                                    <p:cTn id="14" presetID="10" presetClass="entr" presetSubtype="0"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35" presetClass="path" presetSubtype="0" accel="40000" fill="hold" nodeType="withEffect" p14:presetBounceEnd="48000">
                                      <p:stCondLst>
                                        <p:cond delay="300"/>
                                      </p:stCondLst>
                                      <p:childTnLst>
                                        <p:animMotion origin="layout" path="M 4.16667E-6 -2.46914E-6 L -0.09497 -2.46914E-6 " pathEditMode="relative" rAng="0" ptsTypes="AA" p14:bounceEnd="48000">
                                          <p:cBhvr>
                                            <p:cTn id="18" dur="600" spd="-100000" fill="hold"/>
                                            <p:tgtEl>
                                              <p:spTgt spid="10"/>
                                            </p:tgtEl>
                                            <p:attrNameLst>
                                              <p:attrName>ppt_x</p:attrName>
                                              <p:attrName>ppt_y</p:attrName>
                                            </p:attrNameLst>
                                          </p:cBhvr>
                                          <p:rCtr x="-4757" y="0"/>
                                        </p:animMotion>
                                      </p:childTnLst>
                                    </p:cTn>
                                  </p:par>
                                  <p:par>
                                    <p:cTn id="19" presetID="10" presetClass="entr" presetSubtype="0" fill="hold" grpId="0" nodeType="withEffect">
                                      <p:stCondLst>
                                        <p:cond delay="8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800"/>
                                            <p:tgtEl>
                                              <p:spTgt spid="7"/>
                                            </p:tgtEl>
                                          </p:cBhvr>
                                        </p:animEffect>
                                      </p:childTnLst>
                                    </p:cTn>
                                  </p:par>
                                  <p:par>
                                    <p:cTn id="22"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23" dur="1000" fill="hold"/>
                                            <p:tgtEl>
                                              <p:spTgt spid="7"/>
                                            </p:tgtEl>
                                            <p:attrNameLst>
                                              <p:attrName>ppt_x</p:attrName>
                                              <p:attrName>ppt_y</p:attrName>
                                            </p:attrNameLst>
                                          </p:cBhvr>
                                          <p:rCtr x="0" y="-10031"/>
                                        </p:animMotion>
                                      </p:childTnLst>
                                    </p:cTn>
                                  </p:par>
                                  <p:par>
                                    <p:cTn id="24" presetID="53" presetClass="entr" presetSubtype="16" fill="hold" grpId="0" nodeType="withEffect">
                                      <p:stCondLst>
                                        <p:cond delay="2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400" fill="hold"/>
                                            <p:tgtEl>
                                              <p:spTgt spid="15"/>
                                            </p:tgtEl>
                                            <p:attrNameLst>
                                              <p:attrName>ppt_w</p:attrName>
                                            </p:attrNameLst>
                                          </p:cBhvr>
                                          <p:tavLst>
                                            <p:tav tm="0">
                                              <p:val>
                                                <p:fltVal val="0"/>
                                              </p:val>
                                            </p:tav>
                                            <p:tav tm="100000">
                                              <p:val>
                                                <p:strVal val="#ppt_w"/>
                                              </p:val>
                                            </p:tav>
                                          </p:tavLst>
                                        </p:anim>
                                        <p:anim calcmode="lin" valueType="num">
                                          <p:cBhvr>
                                            <p:cTn id="27" dur="400" fill="hold"/>
                                            <p:tgtEl>
                                              <p:spTgt spid="15"/>
                                            </p:tgtEl>
                                            <p:attrNameLst>
                                              <p:attrName>ppt_h</p:attrName>
                                            </p:attrNameLst>
                                          </p:cBhvr>
                                          <p:tavLst>
                                            <p:tav tm="0">
                                              <p:val>
                                                <p:fltVal val="0"/>
                                              </p:val>
                                            </p:tav>
                                            <p:tav tm="100000">
                                              <p:val>
                                                <p:strVal val="#ppt_h"/>
                                              </p:val>
                                            </p:tav>
                                          </p:tavLst>
                                        </p:anim>
                                        <p:animEffect transition="in" filter="fade">
                                          <p:cBhvr>
                                            <p:cTn id="28"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tmplLst>
              <p:tmpl>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800"/>
                            <p:tgtEl>
                              <p:spTgt spid="7"/>
                            </p:tgtEl>
                          </p:cBhvr>
                        </p:animEffect>
                      </p:childTnLst>
                    </p:cTn>
                  </p:par>
                </p:tnLst>
              </p:tmpl>
            </p:tmplLst>
          </p:bldP>
          <p:bldP spid="7"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7"/>
                            </p:tgtEl>
                            <p:attrNameLst>
                              <p:attrName>ppt_x</p:attrName>
                              <p:attrName>ppt_y</p:attrName>
                            </p:attrNameLst>
                          </p:cBhvr>
                          <p:rCtr x="0" y="-10031"/>
                        </p:animMotion>
                      </p:childTnLst>
                    </p:cTn>
                  </p:par>
                </p:tnLst>
              </p:tmpl>
            </p:tmplLst>
          </p:bldP>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
                                            <p:tgtEl>
                                              <p:spTgt spid="11"/>
                                            </p:tgtEl>
                                          </p:cBhvr>
                                        </p:animEffect>
                                      </p:childTnLst>
                                    </p:cTn>
                                  </p:par>
                                  <p:par>
                                    <p:cTn id="12" presetID="35" presetClass="path" presetSubtype="0" accel="40000" fill="hold" nodeType="withEffect">
                                      <p:stCondLst>
                                        <p:cond delay="0"/>
                                      </p:stCondLst>
                                      <p:childTnLst>
                                        <p:animMotion origin="layout" path="M 0.0658 -3.7037E-7 L -1.38889E-6 -3.7037E-7 " pathEditMode="relative" rAng="0" ptsTypes="AA">
                                          <p:cBhvr>
                                            <p:cTn id="13" dur="500" fill="hold"/>
                                            <p:tgtEl>
                                              <p:spTgt spid="11"/>
                                            </p:tgtEl>
                                            <p:attrNameLst>
                                              <p:attrName>ppt_x</p:attrName>
                                              <p:attrName>ppt_y</p:attrName>
                                            </p:attrNameLst>
                                          </p:cBhvr>
                                          <p:rCtr x="-3299" y="0"/>
                                        </p:animMotion>
                                      </p:childTnLst>
                                    </p:cTn>
                                  </p:par>
                                  <p:par>
                                    <p:cTn id="14" presetID="10" presetClass="entr" presetSubtype="0"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35" presetClass="path" presetSubtype="0" accel="40000" fill="hold" nodeType="withEffect">
                                      <p:stCondLst>
                                        <p:cond delay="300"/>
                                      </p:stCondLst>
                                      <p:childTnLst>
                                        <p:animMotion origin="layout" path="M 4.16667E-6 -2.46914E-6 L -0.09497 -2.46914E-6 " pathEditMode="relative" rAng="0" ptsTypes="AA">
                                          <p:cBhvr>
                                            <p:cTn id="18" dur="600" spd="-100000" fill="hold"/>
                                            <p:tgtEl>
                                              <p:spTgt spid="10"/>
                                            </p:tgtEl>
                                            <p:attrNameLst>
                                              <p:attrName>ppt_x</p:attrName>
                                              <p:attrName>ppt_y</p:attrName>
                                            </p:attrNameLst>
                                          </p:cBhvr>
                                          <p:rCtr x="-4757" y="0"/>
                                        </p:animMotion>
                                      </p:childTnLst>
                                    </p:cTn>
                                  </p:par>
                                  <p:par>
                                    <p:cTn id="19" presetID="10" presetClass="entr" presetSubtype="0" fill="hold" grpId="0" nodeType="withEffect">
                                      <p:stCondLst>
                                        <p:cond delay="8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800"/>
                                            <p:tgtEl>
                                              <p:spTgt spid="7"/>
                                            </p:tgtEl>
                                          </p:cBhvr>
                                        </p:animEffect>
                                      </p:childTnLst>
                                    </p:cTn>
                                  </p:par>
                                  <p:par>
                                    <p:cTn id="22" presetID="64" presetClass="path" presetSubtype="0" accel="50000" fill="hold" grpId="1" nodeType="withEffect">
                                      <p:stCondLst>
                                        <p:cond delay="800"/>
                                      </p:stCondLst>
                                      <p:childTnLst>
                                        <p:animMotion origin="layout" path="M 1.38889E-6 0.20031 L 1.38889E-6 3.08642E-6 " pathEditMode="relative" rAng="0" ptsTypes="AA">
                                          <p:cBhvr>
                                            <p:cTn id="23" dur="1000" fill="hold"/>
                                            <p:tgtEl>
                                              <p:spTgt spid="7"/>
                                            </p:tgtEl>
                                            <p:attrNameLst>
                                              <p:attrName>ppt_x</p:attrName>
                                              <p:attrName>ppt_y</p:attrName>
                                            </p:attrNameLst>
                                          </p:cBhvr>
                                          <p:rCtr x="0" y="-10031"/>
                                        </p:animMotion>
                                      </p:childTnLst>
                                    </p:cTn>
                                  </p:par>
                                  <p:par>
                                    <p:cTn id="24" presetID="53" presetClass="entr" presetSubtype="16" fill="hold" grpId="0" nodeType="withEffect">
                                      <p:stCondLst>
                                        <p:cond delay="2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400" fill="hold"/>
                                            <p:tgtEl>
                                              <p:spTgt spid="15"/>
                                            </p:tgtEl>
                                            <p:attrNameLst>
                                              <p:attrName>ppt_w</p:attrName>
                                            </p:attrNameLst>
                                          </p:cBhvr>
                                          <p:tavLst>
                                            <p:tav tm="0">
                                              <p:val>
                                                <p:fltVal val="0"/>
                                              </p:val>
                                            </p:tav>
                                            <p:tav tm="100000">
                                              <p:val>
                                                <p:strVal val="#ppt_w"/>
                                              </p:val>
                                            </p:tav>
                                          </p:tavLst>
                                        </p:anim>
                                        <p:anim calcmode="lin" valueType="num">
                                          <p:cBhvr>
                                            <p:cTn id="27" dur="400" fill="hold"/>
                                            <p:tgtEl>
                                              <p:spTgt spid="15"/>
                                            </p:tgtEl>
                                            <p:attrNameLst>
                                              <p:attrName>ppt_h</p:attrName>
                                            </p:attrNameLst>
                                          </p:cBhvr>
                                          <p:tavLst>
                                            <p:tav tm="0">
                                              <p:val>
                                                <p:fltVal val="0"/>
                                              </p:val>
                                            </p:tav>
                                            <p:tav tm="100000">
                                              <p:val>
                                                <p:strVal val="#ppt_h"/>
                                              </p:val>
                                            </p:tav>
                                          </p:tavLst>
                                        </p:anim>
                                        <p:animEffect transition="in" filter="fade">
                                          <p:cBhvr>
                                            <p:cTn id="28"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tmplLst>
              <p:tmpl>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800"/>
                            <p:tgtEl>
                              <p:spTgt spid="7"/>
                            </p:tgtEl>
                          </p:cBhvr>
                        </p:animEffect>
                      </p:childTnLst>
                    </p:cTn>
                  </p:par>
                </p:tnLst>
              </p:tmpl>
            </p:tmplLst>
          </p:bldP>
          <p:bldP spid="7"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7"/>
                            </p:tgtEl>
                            <p:attrNameLst>
                              <p:attrName>ppt_x</p:attrName>
                              <p:attrName>ppt_y</p:attrName>
                            </p:attrNameLst>
                          </p:cBhvr>
                          <p:rCtr x="0" y="-10031"/>
                        </p:animMotion>
                      </p:childTnLst>
                    </p:cTn>
                  </p:par>
                </p:tnLst>
              </p:tmpl>
            </p:tmplLst>
          </p:bldP>
          <p:bldP spid="15"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range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626157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een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375577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4211051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725634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881305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9301011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10505965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rang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20422432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nk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30343706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een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smtClean="0"/>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smtClean="0"/>
              <a:t>Click to edit Master title style</a:t>
            </a:r>
            <a:endParaRPr lang="en-GB" dirty="0"/>
          </a:p>
        </p:txBody>
      </p:sp>
    </p:spTree>
    <p:extLst>
      <p:ext uri="{BB962C8B-B14F-4D97-AF65-F5344CB8AC3E}">
        <p14:creationId xmlns:p14="http://schemas.microsoft.com/office/powerpoint/2010/main" val="1203455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200024" y="195484"/>
            <a:ext cx="8738033" cy="14828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title="Mouse"/>
          <p:cNvSpPr/>
          <p:nvPr/>
        </p:nvSpPr>
        <p:spPr>
          <a:xfrm>
            <a:off x="200025" y="3494556"/>
            <a:ext cx="8738032" cy="14536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99529" y="1891473"/>
            <a:ext cx="8738528" cy="13899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95536" y="546469"/>
            <a:ext cx="7886700" cy="780873"/>
          </a:xfrm>
          <a:prstGeom prst="rect">
            <a:avLst/>
          </a:prstGeom>
        </p:spPr>
        <p:txBody>
          <a:bodyPr/>
          <a:lstStyle>
            <a:lvl1pPr>
              <a:defRPr sz="6000"/>
            </a:lvl1pPr>
          </a:lstStyle>
          <a:p>
            <a:r>
              <a:rPr lang="en-US" smtClean="0"/>
              <a:t>Click to edit Master title style</a:t>
            </a:r>
            <a:endParaRPr lang="en-GB" dirty="0"/>
          </a:p>
        </p:txBody>
      </p:sp>
      <p:sp>
        <p:nvSpPr>
          <p:cNvPr id="12" name="Text Placeholder 11"/>
          <p:cNvSpPr>
            <a:spLocks noGrp="1"/>
          </p:cNvSpPr>
          <p:nvPr>
            <p:ph type="body" sz="quarter" idx="10"/>
          </p:nvPr>
        </p:nvSpPr>
        <p:spPr>
          <a:xfrm>
            <a:off x="395288" y="2129242"/>
            <a:ext cx="7849244" cy="914400"/>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
        <p:nvSpPr>
          <p:cNvPr id="14" name="Text Placeholder 13"/>
          <p:cNvSpPr>
            <a:spLocks noGrp="1"/>
          </p:cNvSpPr>
          <p:nvPr>
            <p:ph type="body" sz="quarter" idx="11"/>
          </p:nvPr>
        </p:nvSpPr>
        <p:spPr>
          <a:xfrm>
            <a:off x="395288" y="3717365"/>
            <a:ext cx="8353425" cy="1008063"/>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Tree>
    <p:extLst>
      <p:ext uri="{BB962C8B-B14F-4D97-AF65-F5344CB8AC3E}">
        <p14:creationId xmlns:p14="http://schemas.microsoft.com/office/powerpoint/2010/main" val="14412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 grpId="0"/>
      <p:bldP spid="12" grpId="0">
        <p:tmplLst>
          <p:tmpl>
            <p:tnLst>
              <p:par>
                <p:cTn presetID="10"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250"/>
                        <p:tgtEl>
                          <p:spTgt spid="12"/>
                        </p:tgtEl>
                      </p:cBhvr>
                    </p:animEffect>
                  </p:childTnLst>
                </p:cTn>
              </p:par>
            </p:tnLst>
          </p:tmpl>
        </p:tmplLst>
      </p:bldP>
      <p:bldP spid="14" grpId="0">
        <p:tmplLst>
          <p:tmpl>
            <p:tnLst>
              <p:par>
                <p:cTn presetID="10" presetClass="entr" presetSubtype="0" fill="hold" nodeType="withEffect">
                  <p:stCondLst>
                    <p:cond delay="400"/>
                  </p:stCondLst>
                  <p:childTnLst>
                    <p:set>
                      <p:cBhvr>
                        <p:cTn dur="1" fill="hold">
                          <p:stCondLst>
                            <p:cond delay="0"/>
                          </p:stCondLst>
                        </p:cTn>
                        <p:tgtEl>
                          <p:spTgt spid="14"/>
                        </p:tgtEl>
                        <p:attrNameLst>
                          <p:attrName>style.visibility</p:attrName>
                        </p:attrNameLst>
                      </p:cBhvr>
                      <p:to>
                        <p:strVal val="visible"/>
                      </p:to>
                    </p:set>
                    <p:animEffect transition="in" filter="fade">
                      <p:cBhvr>
                        <p:cTn dur="250"/>
                        <p:tgtEl>
                          <p:spTgt spid="1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3" name="Rectangle 2"/>
          <p:cNvSpPr/>
          <p:nvPr/>
        </p:nvSpPr>
        <p:spPr>
          <a:xfrm>
            <a:off x="200026" y="1393906"/>
            <a:ext cx="4941784" cy="3554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p:nvSpPr>
        <p:spPr>
          <a:xfrm>
            <a:off x="200025" y="195485"/>
            <a:ext cx="4941784" cy="10078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6600" dirty="0" smtClean="0">
                <a:latin typeface="+mj-lt"/>
              </a:rPr>
              <a:t>CONTACT</a:t>
            </a:r>
            <a:endParaRPr lang="en-GB" sz="6600" dirty="0">
              <a:latin typeface="+mj-lt"/>
            </a:endParaRPr>
          </a:p>
        </p:txBody>
      </p:sp>
      <p:sp>
        <p:nvSpPr>
          <p:cNvPr id="9" name="Text Placeholder 8"/>
          <p:cNvSpPr>
            <a:spLocks noGrp="1"/>
          </p:cNvSpPr>
          <p:nvPr>
            <p:ph type="body" sz="quarter" idx="10" hasCustomPrompt="1"/>
          </p:nvPr>
        </p:nvSpPr>
        <p:spPr>
          <a:xfrm>
            <a:off x="314484" y="2528006"/>
            <a:ext cx="4722336" cy="2356413"/>
          </a:xfrm>
          <a:prstGeom prst="rect">
            <a:avLst/>
          </a:prstGeom>
        </p:spPr>
        <p:txBody>
          <a:bodyPr/>
          <a:lstStyle>
            <a:lvl1pPr marL="0" indent="0">
              <a:buNone/>
              <a:defRPr sz="2000" baseline="0">
                <a:solidFill>
                  <a:schemeClr val="bg1"/>
                </a:solidFill>
                <a:latin typeface="Arial" panose="020B0604020202020204" pitchFamily="34" charset="0"/>
                <a:cs typeface="Arial" panose="020B0604020202020204" pitchFamily="34" charset="0"/>
              </a:defRPr>
            </a:lvl1pPr>
          </a:lstStyle>
          <a:p>
            <a:pPr lvl="0"/>
            <a:r>
              <a:rPr lang="en-US" dirty="0" smtClean="0"/>
              <a:t>Your Details</a:t>
            </a:r>
            <a:endParaRPr lang="en-GB" dirty="0"/>
          </a:p>
        </p:txBody>
      </p:sp>
      <p:sp>
        <p:nvSpPr>
          <p:cNvPr id="10" name="Picture Placeholder 23"/>
          <p:cNvSpPr>
            <a:spLocks noGrp="1"/>
          </p:cNvSpPr>
          <p:nvPr>
            <p:ph type="pic" sz="quarter" idx="14"/>
          </p:nvPr>
        </p:nvSpPr>
        <p:spPr>
          <a:xfrm>
            <a:off x="5334322" y="195262"/>
            <a:ext cx="3594786" cy="4752975"/>
          </a:xfrm>
          <a:prstGeom prst="rect">
            <a:avLst/>
          </a:prstGeom>
        </p:spPr>
        <p:txBody>
          <a:bodyPr/>
          <a:lstStyle/>
          <a:p>
            <a:r>
              <a:rPr lang="en-US" smtClean="0"/>
              <a:t>Click icon to add picture</a:t>
            </a:r>
            <a:endParaRPr lang="en-GB" dirty="0"/>
          </a:p>
        </p:txBody>
      </p:sp>
      <p:sp>
        <p:nvSpPr>
          <p:cNvPr id="12" name="Text Placeholder 11"/>
          <p:cNvSpPr>
            <a:spLocks noGrp="1"/>
          </p:cNvSpPr>
          <p:nvPr>
            <p:ph type="body" sz="quarter" idx="15" hasCustomPrompt="1"/>
          </p:nvPr>
        </p:nvSpPr>
        <p:spPr>
          <a:xfrm>
            <a:off x="314484" y="1473118"/>
            <a:ext cx="4722336" cy="975677"/>
          </a:xfrm>
          <a:prstGeom prst="rect">
            <a:avLst/>
          </a:prstGeom>
        </p:spPr>
        <p:txBody>
          <a:bodyPr/>
          <a:lstStyle>
            <a:lvl1pPr marL="0" indent="0">
              <a:buNone/>
              <a:defRPr sz="6600">
                <a:solidFill>
                  <a:schemeClr val="bg1"/>
                </a:solidFill>
                <a:latin typeface="+mj-lt"/>
              </a:defRPr>
            </a:lvl1pPr>
            <a:lvl2pPr marL="457200" indent="0" algn="ctr">
              <a:buNone/>
              <a:defRPr sz="3200">
                <a:solidFill>
                  <a:schemeClr val="bg1"/>
                </a:solidFill>
                <a:latin typeface="+mj-lt"/>
              </a:defRPr>
            </a:lvl2pPr>
          </a:lstStyle>
          <a:p>
            <a:pPr lvl="0"/>
            <a:r>
              <a:rPr lang="en-GB" dirty="0" smtClean="0"/>
              <a:t>NAME</a:t>
            </a:r>
            <a:endParaRPr lang="en-GB" dirty="0"/>
          </a:p>
        </p:txBody>
      </p:sp>
    </p:spTree>
    <p:extLst>
      <p:ext uri="{BB962C8B-B14F-4D97-AF65-F5344CB8AC3E}">
        <p14:creationId xmlns:p14="http://schemas.microsoft.com/office/powerpoint/2010/main" val="229404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600"/>
                                        <p:tgtEl>
                                          <p:spTgt spid="3"/>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98662" y="353691"/>
            <a:ext cx="4179689" cy="2577839"/>
          </a:xfrm>
          <a:prstGeom prst="rect">
            <a:avLst/>
          </a:prstGeom>
        </p:spPr>
        <p:txBody>
          <a:bodyPr anchor="t" anchorCtr="0">
            <a:normAutofit/>
          </a:bodyPr>
          <a:lstStyle>
            <a:lvl1pPr>
              <a:defRPr sz="6000" cap="all" baseline="0">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4109263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77561" y="4692162"/>
            <a:ext cx="2057400" cy="27384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23277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98210" y="350967"/>
            <a:ext cx="8229600" cy="1716728"/>
          </a:xfrm>
          <a:prstGeom prst="rect">
            <a:avLst/>
          </a:prstGeom>
        </p:spPr>
        <p:txBody>
          <a:bodyPr>
            <a:normAutofit/>
          </a:bodyPr>
          <a:lstStyle>
            <a:lvl1pPr>
              <a:defRPr sz="6000" cap="all" baseline="0">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171497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_4">
    <p:spTree>
      <p:nvGrpSpPr>
        <p:cNvPr id="1" name=""/>
        <p:cNvGrpSpPr/>
        <p:nvPr/>
      </p:nvGrpSpPr>
      <p:grpSpPr>
        <a:xfrm>
          <a:off x="0" y="0"/>
          <a:ext cx="0" cy="0"/>
          <a:chOff x="0" y="0"/>
          <a:chExt cx="0" cy="0"/>
        </a:xfrm>
      </p:grpSpPr>
      <p:sp>
        <p:nvSpPr>
          <p:cNvPr id="3" name="Rectangle 2"/>
          <p:cNvSpPr/>
          <p:nvPr/>
        </p:nvSpPr>
        <p:spPr>
          <a:xfrm>
            <a:off x="200024" y="1437426"/>
            <a:ext cx="8748000" cy="104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title="Mouse"/>
          <p:cNvSpPr/>
          <p:nvPr/>
        </p:nvSpPr>
        <p:spPr>
          <a:xfrm>
            <a:off x="200025" y="3908279"/>
            <a:ext cx="8748000" cy="10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99529" y="2664716"/>
            <a:ext cx="8748000" cy="10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11"/>
          <p:cNvSpPr>
            <a:spLocks noGrp="1"/>
          </p:cNvSpPr>
          <p:nvPr>
            <p:ph type="body" sz="quarter" idx="10"/>
          </p:nvPr>
        </p:nvSpPr>
        <p:spPr>
          <a:xfrm>
            <a:off x="357187" y="1520001"/>
            <a:ext cx="8580870" cy="914400"/>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
        <p:nvSpPr>
          <p:cNvPr id="14" name="Text Placeholder 13"/>
          <p:cNvSpPr>
            <a:spLocks noGrp="1"/>
          </p:cNvSpPr>
          <p:nvPr>
            <p:ph type="body" sz="quarter" idx="11"/>
          </p:nvPr>
        </p:nvSpPr>
        <p:spPr>
          <a:xfrm>
            <a:off x="357187" y="2750348"/>
            <a:ext cx="8580870" cy="1008063"/>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
        <p:nvSpPr>
          <p:cNvPr id="8" name="Rectangle 7" title="Mouse"/>
          <p:cNvSpPr/>
          <p:nvPr/>
        </p:nvSpPr>
        <p:spPr>
          <a:xfrm>
            <a:off x="200025" y="199527"/>
            <a:ext cx="8748000" cy="104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57187" y="377153"/>
            <a:ext cx="8580870" cy="780873"/>
          </a:xfrm>
          <a:prstGeom prst="rect">
            <a:avLst/>
          </a:prstGeom>
        </p:spPr>
        <p:txBody>
          <a:bodyPr/>
          <a:lstStyle>
            <a:lvl1pPr>
              <a:defRPr sz="6000"/>
            </a:lvl1pPr>
          </a:lstStyle>
          <a:p>
            <a:r>
              <a:rPr lang="en-US" smtClean="0"/>
              <a:t>Click to edit Master title style</a:t>
            </a:r>
            <a:endParaRPr lang="en-GB" dirty="0"/>
          </a:p>
        </p:txBody>
      </p:sp>
      <p:sp>
        <p:nvSpPr>
          <p:cNvPr id="11" name="Text Placeholder 13"/>
          <p:cNvSpPr>
            <a:spLocks noGrp="1"/>
          </p:cNvSpPr>
          <p:nvPr>
            <p:ph type="body" sz="quarter" idx="12"/>
          </p:nvPr>
        </p:nvSpPr>
        <p:spPr>
          <a:xfrm>
            <a:off x="366659" y="3950987"/>
            <a:ext cx="8580870" cy="1008063"/>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smtClean="0"/>
              <a:t>Click to edit Master text styles</a:t>
            </a:r>
          </a:p>
        </p:txBody>
      </p:sp>
    </p:spTree>
    <p:extLst>
      <p:ext uri="{BB962C8B-B14F-4D97-AF65-F5344CB8AC3E}">
        <p14:creationId xmlns:p14="http://schemas.microsoft.com/office/powerpoint/2010/main" val="36418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2" grpId="0">
        <p:tmplLst>
          <p:tmpl>
            <p:tnLst>
              <p:par>
                <p:cTn presetID="10"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250"/>
                        <p:tgtEl>
                          <p:spTgt spid="12"/>
                        </p:tgtEl>
                      </p:cBhvr>
                    </p:animEffect>
                  </p:childTnLst>
                </p:cTn>
              </p:par>
            </p:tnLst>
          </p:tmpl>
        </p:tmplLst>
      </p:bldP>
      <p:bldP spid="14" grpId="0">
        <p:tmplLst>
          <p:tmpl>
            <p:tnLst>
              <p:par>
                <p:cTn presetID="10" presetClass="entr" presetSubtype="0" fill="hold" nodeType="withEffect">
                  <p:stCondLst>
                    <p:cond delay="400"/>
                  </p:stCondLst>
                  <p:childTnLst>
                    <p:set>
                      <p:cBhvr>
                        <p:cTn dur="1" fill="hold">
                          <p:stCondLst>
                            <p:cond delay="0"/>
                          </p:stCondLst>
                        </p:cTn>
                        <p:tgtEl>
                          <p:spTgt spid="14"/>
                        </p:tgtEl>
                        <p:attrNameLst>
                          <p:attrName>style.visibility</p:attrName>
                        </p:attrNameLst>
                      </p:cBhvr>
                      <p:to>
                        <p:strVal val="visible"/>
                      </p:to>
                    </p:set>
                    <p:animEffect transition="in" filter="fade">
                      <p:cBhvr>
                        <p:cTn dur="250"/>
                        <p:tgtEl>
                          <p:spTgt spid="14"/>
                        </p:tgtEl>
                      </p:cBhvr>
                    </p:animEffect>
                  </p:childTnLst>
                </p:cTn>
              </p:par>
            </p:tnLst>
          </p:tmpl>
        </p:tmplLst>
      </p:bldP>
      <p:bldP spid="8" grpId="0" animBg="1"/>
      <p:bldP spid="2" grpId="0"/>
      <p:bldP spid="11" grpId="0">
        <p:tmplLst>
          <p:tmpl>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25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Pink - Sol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2315354938"/>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Purple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372243505"/>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range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3249406079"/>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Green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smtClean="0"/>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2732572266"/>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nk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2550612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urple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smtClean="0"/>
              <a:t>Code Goes here</a:t>
            </a:r>
            <a:endParaRPr lang="en-GB" dirty="0"/>
          </a:p>
        </p:txBody>
      </p:sp>
      <p:sp>
        <p:nvSpPr>
          <p:cNvPr id="7" name="Rectangle 6"/>
          <p:cNvSpPr/>
          <p:nvPr/>
        </p:nvSpPr>
        <p:spPr>
          <a:xfrm>
            <a:off x="200025" y="3867373"/>
            <a:ext cx="8748713" cy="1080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611560" y="150352"/>
            <a:ext cx="8372070" cy="341332"/>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smtClean="0"/>
              <a:t>http://www.github.com</a:t>
            </a:r>
            <a:endParaRPr lang="en-GB" dirty="0"/>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smtClean="0"/>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48732845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02068"/>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85" r:id="rId3"/>
    <p:sldLayoutId id="2147483665" r:id="rId4"/>
    <p:sldLayoutId id="2147483666" r:id="rId5"/>
    <p:sldLayoutId id="2147483667" r:id="rId6"/>
    <p:sldLayoutId id="2147483668" r:id="rId7"/>
    <p:sldLayoutId id="2147483682" r:id="rId8"/>
    <p:sldLayoutId id="2147483671" r:id="rId9"/>
    <p:sldLayoutId id="2147483683" r:id="rId10"/>
    <p:sldLayoutId id="2147483684" r:id="rId11"/>
    <p:sldLayoutId id="2147483670" r:id="rId12"/>
    <p:sldLayoutId id="2147483680" r:id="rId13"/>
    <p:sldLayoutId id="2147483679" r:id="rId14"/>
    <p:sldLayoutId id="2147483681" r:id="rId15"/>
    <p:sldLayoutId id="2147483672" r:id="rId16"/>
    <p:sldLayoutId id="2147483673" r:id="rId17"/>
    <p:sldLayoutId id="2147483675" r:id="rId18"/>
    <p:sldLayoutId id="2147483674" r:id="rId19"/>
    <p:sldLayoutId id="2147483678" r:id="rId20"/>
    <p:sldLayoutId id="2147483686" r:id="rId21"/>
    <p:sldLayoutId id="2147483687" r:id="rId22"/>
    <p:sldLayoutId id="2147483688" r:id="rId23"/>
  </p:sldLayoutIdLst>
  <p:timing>
    <p:tnLst>
      <p:par>
        <p:cTn id="1" dur="indefinite" restart="never" nodeType="tmRoot"/>
      </p:par>
    </p:tnLst>
  </p:timing>
  <p:txStyles>
    <p:titleStyle>
      <a:lvl1pPr algn="l" defTabSz="914400" rtl="0" eaLnBrk="1" latinLnBrk="0" hangingPunct="1">
        <a:lnSpc>
          <a:spcPts val="5900"/>
        </a:lnSpc>
        <a:spcBef>
          <a:spcPct val="0"/>
        </a:spcBef>
        <a:buNone/>
        <a:defRPr lang="en-US" sz="8400" kern="1200" dirty="0" smtClean="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hyperlink" Target="http://trends.builtwith.com/javascript/jQuery" TargetMode="External"/><Relationship Id="rId3" Type="http://schemas.openxmlformats.org/officeDocument/2006/relationships/tags" Target="../tags/tag4.xml"/><Relationship Id="rId7" Type="http://schemas.openxmlformats.org/officeDocument/2006/relationships/image" Target="../media/image6.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4.xml"/><Relationship Id="rId4" Type="http://schemas.openxmlformats.org/officeDocument/2006/relationships/slideLayout" Target="../slideLayouts/slideLayout18.xml"/><Relationship Id="rId9" Type="http://schemas.openxmlformats.org/officeDocument/2006/relationships/chart" Target="../charts/chart1.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5.xml"/><Relationship Id="rId7" Type="http://schemas.openxmlformats.org/officeDocument/2006/relationships/diagramData" Target="../diagrams/data2.xml"/><Relationship Id="rId12" Type="http://schemas.openxmlformats.org/officeDocument/2006/relationships/image" Target="../media/image17.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6.emf"/><Relationship Id="rId11" Type="http://schemas.microsoft.com/office/2007/relationships/diagramDrawing" Target="../diagrams/drawing2.xml"/><Relationship Id="rId5" Type="http://schemas.openxmlformats.org/officeDocument/2006/relationships/oleObject" Target="../embeddings/oleObject4.bin"/><Relationship Id="rId10" Type="http://schemas.openxmlformats.org/officeDocument/2006/relationships/diagramColors" Target="../diagrams/colors2.xml"/><Relationship Id="rId4" Type="http://schemas.openxmlformats.org/officeDocument/2006/relationships/notesSlide" Target="../notesSlides/notesSlide15.xml"/><Relationship Id="rId9"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4.xml"/><Relationship Id="rId7" Type="http://schemas.openxmlformats.org/officeDocument/2006/relationships/diagramData" Target="../diagrams/data1.xml"/><Relationship Id="rId12" Type="http://schemas.openxmlformats.org/officeDocument/2006/relationships/image" Target="../media/image7.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emf"/><Relationship Id="rId11" Type="http://schemas.microsoft.com/office/2007/relationships/diagramDrawing" Target="../diagrams/drawing1.xml"/><Relationship Id="rId5" Type="http://schemas.openxmlformats.org/officeDocument/2006/relationships/oleObject" Target="../embeddings/oleObject1.bin"/><Relationship Id="rId10" Type="http://schemas.openxmlformats.org/officeDocument/2006/relationships/diagramColors" Target="../diagrams/colors1.xml"/><Relationship Id="rId4" Type="http://schemas.openxmlformats.org/officeDocument/2006/relationships/notesSlide" Target="../notesSlides/notesSlide5.xml"/><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en-GB" sz="3600" dirty="0" smtClean="0"/>
              <a:t>Applications</a:t>
            </a:r>
            <a:endParaRPr lang="en-GB" sz="3600" dirty="0"/>
          </a:p>
        </p:txBody>
      </p:sp>
      <p:sp>
        <p:nvSpPr>
          <p:cNvPr id="5" name="Title 4"/>
          <p:cNvSpPr>
            <a:spLocks noGrp="1"/>
          </p:cNvSpPr>
          <p:nvPr>
            <p:ph type="title"/>
          </p:nvPr>
        </p:nvSpPr>
        <p:spPr/>
        <p:txBody>
          <a:bodyPr/>
          <a:lstStyle/>
          <a:p>
            <a:r>
              <a:rPr lang="en-GB" dirty="0" smtClean="0"/>
              <a:t>Single Page</a:t>
            </a:r>
            <a:endParaRPr lang="en-GB" dirty="0"/>
          </a:p>
        </p:txBody>
      </p:sp>
      <p:sp>
        <p:nvSpPr>
          <p:cNvPr id="7" name="Text Placeholder 6"/>
          <p:cNvSpPr>
            <a:spLocks noGrp="1"/>
          </p:cNvSpPr>
          <p:nvPr>
            <p:ph type="body" sz="quarter" idx="11"/>
          </p:nvPr>
        </p:nvSpPr>
        <p:spPr>
          <a:prstGeom prst="rect">
            <a:avLst/>
          </a:prstGeom>
        </p:spPr>
        <p:txBody>
          <a:bodyPr/>
          <a:lstStyle/>
          <a:p>
            <a:r>
              <a:rPr lang="en-GB" dirty="0" smtClean="0"/>
              <a:t>martin.beeby@Microsoft.com - @</a:t>
            </a:r>
            <a:r>
              <a:rPr lang="en-GB" dirty="0" err="1" smtClean="0"/>
              <a:t>thebeebs</a:t>
            </a:r>
            <a:endParaRPr lang="en-GB" dirty="0"/>
          </a:p>
        </p:txBody>
      </p:sp>
    </p:spTree>
    <p:extLst>
      <p:ext uri="{BB962C8B-B14F-4D97-AF65-F5344CB8AC3E}">
        <p14:creationId xmlns:p14="http://schemas.microsoft.com/office/powerpoint/2010/main" val="3573728039"/>
      </p:ext>
    </p:extLst>
  </p:cSld>
  <p:clrMapOvr>
    <a:masterClrMapping/>
  </p:clrMapOvr>
  <mc:AlternateContent xmlns:mc="http://schemas.openxmlformats.org/markup-compatibility/2006" xmlns:p14="http://schemas.microsoft.com/office/powerpoint/2010/main">
    <mc:Choice Requires="p14">
      <p:transition spd="slow" p14:dur="2000" advTm="5927"/>
    </mc:Choice>
    <mc:Fallback xmlns="">
      <p:transition spd="slow" advTm="592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8210" y="350967"/>
            <a:ext cx="8350254" cy="872620"/>
          </a:xfrm>
        </p:spPr>
        <p:txBody>
          <a:bodyPr>
            <a:normAutofit/>
          </a:bodyPr>
          <a:lstStyle/>
          <a:p>
            <a:pPr algn="l"/>
            <a:r>
              <a:rPr lang="en-GB" dirty="0" smtClean="0"/>
              <a:t>Bootstrap</a:t>
            </a:r>
            <a:endParaRPr lang="en-GB" dirty="0"/>
          </a:p>
        </p:txBody>
      </p:sp>
      <p:sp>
        <p:nvSpPr>
          <p:cNvPr id="6" name="Text Placeholder 5"/>
          <p:cNvSpPr>
            <a:spLocks noGrp="1"/>
          </p:cNvSpPr>
          <p:nvPr>
            <p:ph type="body" sz="quarter" idx="4294967295"/>
          </p:nvPr>
        </p:nvSpPr>
        <p:spPr>
          <a:xfrm>
            <a:off x="398211" y="1360421"/>
            <a:ext cx="3757613" cy="412750"/>
          </a:xfrm>
          <a:prstGeom prst="rect">
            <a:avLst/>
          </a:prstGeom>
        </p:spPr>
        <p:txBody>
          <a:bodyPr>
            <a:normAutofit fontScale="25000" lnSpcReduction="20000"/>
          </a:bodyPr>
          <a:lstStyle/>
          <a:p>
            <a:r>
              <a:rPr lang="en-GB" sz="6000" dirty="0">
                <a:solidFill>
                  <a:schemeClr val="bg1"/>
                </a:solidFill>
              </a:rPr>
              <a:t>CSS and JavaScript Library for responsive, mobile first web projects</a:t>
            </a:r>
          </a:p>
          <a:p>
            <a:endParaRPr lang="en-GB" sz="6000" dirty="0">
              <a:solidFill>
                <a:schemeClr val="bg1"/>
              </a:solidFill>
            </a:endParaRPr>
          </a:p>
          <a:p>
            <a:r>
              <a:rPr lang="en-GB" sz="6000" dirty="0">
                <a:solidFill>
                  <a:schemeClr val="bg1"/>
                </a:solidFill>
              </a:rPr>
              <a:t>Added to the base project by NUGET (Currently version 3)</a:t>
            </a:r>
          </a:p>
          <a:p>
            <a:endParaRPr lang="en-GB" sz="6000" dirty="0">
              <a:solidFill>
                <a:schemeClr val="bg1"/>
              </a:solidFill>
            </a:endParaRPr>
          </a:p>
          <a:p>
            <a:r>
              <a:rPr lang="en-GB" sz="6000" dirty="0">
                <a:solidFill>
                  <a:schemeClr val="bg1"/>
                </a:solidFill>
              </a:rPr>
              <a:t>Originally Developed by twitter now open source</a:t>
            </a:r>
          </a:p>
          <a:p>
            <a:endParaRPr lang="en-GB" sz="6000" dirty="0">
              <a:solidFill>
                <a:schemeClr val="bg1"/>
              </a:solidFill>
            </a:endParaRPr>
          </a:p>
          <a:p>
            <a:r>
              <a:rPr lang="en-GB" sz="6000" dirty="0">
                <a:solidFill>
                  <a:schemeClr val="bg1"/>
                </a:solidFill>
              </a:rPr>
              <a:t>Single Responsibility principle applied to CSS</a:t>
            </a:r>
          </a:p>
        </p:txBody>
      </p:sp>
      <p:pic>
        <p:nvPicPr>
          <p:cNvPr id="7" name="Picture 6"/>
          <p:cNvPicPr>
            <a:picLocks noChangeAspect="1"/>
          </p:cNvPicPr>
          <p:nvPr/>
        </p:nvPicPr>
        <p:blipFill>
          <a:blip r:embed="rId3"/>
          <a:stretch>
            <a:fillRect/>
          </a:stretch>
        </p:blipFill>
        <p:spPr>
          <a:xfrm>
            <a:off x="4578578" y="1178755"/>
            <a:ext cx="4304220" cy="2286758"/>
          </a:xfrm>
          <a:prstGeom prst="rect">
            <a:avLst/>
          </a:prstGeom>
        </p:spPr>
      </p:pic>
      <p:pic>
        <p:nvPicPr>
          <p:cNvPr id="8" name="Picture 7"/>
          <p:cNvPicPr>
            <a:picLocks noChangeAspect="1"/>
          </p:cNvPicPr>
          <p:nvPr/>
        </p:nvPicPr>
        <p:blipFill>
          <a:blip r:embed="rId4"/>
          <a:stretch>
            <a:fillRect/>
          </a:stretch>
        </p:blipFill>
        <p:spPr>
          <a:xfrm>
            <a:off x="5526764" y="866698"/>
            <a:ext cx="2297691" cy="3276707"/>
          </a:xfrm>
          <a:prstGeom prst="rect">
            <a:avLst/>
          </a:prstGeom>
        </p:spPr>
      </p:pic>
      <p:pic>
        <p:nvPicPr>
          <p:cNvPr id="9" name="Picture 8"/>
          <p:cNvPicPr>
            <a:picLocks noChangeAspect="1"/>
          </p:cNvPicPr>
          <p:nvPr/>
        </p:nvPicPr>
        <p:blipFill>
          <a:blip r:embed="rId5"/>
          <a:stretch>
            <a:fillRect/>
          </a:stretch>
        </p:blipFill>
        <p:spPr>
          <a:xfrm>
            <a:off x="5526764" y="646751"/>
            <a:ext cx="2205735" cy="3898985"/>
          </a:xfrm>
          <a:prstGeom prst="rect">
            <a:avLst/>
          </a:prstGeom>
        </p:spPr>
      </p:pic>
    </p:spTree>
    <p:extLst>
      <p:ext uri="{BB962C8B-B14F-4D97-AF65-F5344CB8AC3E}">
        <p14:creationId xmlns:p14="http://schemas.microsoft.com/office/powerpoint/2010/main" val="26071065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responsive</a:t>
            </a:r>
            <a:endParaRPr lang="en-GB" dirty="0"/>
          </a:p>
        </p:txBody>
      </p:sp>
      <p:sp>
        <p:nvSpPr>
          <p:cNvPr id="4" name="Text Placeholder 3"/>
          <p:cNvSpPr>
            <a:spLocks noGrp="1"/>
          </p:cNvSpPr>
          <p:nvPr>
            <p:ph type="body" sz="quarter" idx="11"/>
          </p:nvPr>
        </p:nvSpPr>
        <p:spPr/>
        <p:txBody>
          <a:bodyPr/>
          <a:lstStyle/>
          <a:p>
            <a:r>
              <a:rPr lang="en-GB" dirty="0" smtClean="0"/>
              <a:t>Mobile</a:t>
            </a:r>
            <a:endParaRPr lang="en-GB" dirty="0"/>
          </a:p>
        </p:txBody>
      </p:sp>
      <p:sp>
        <p:nvSpPr>
          <p:cNvPr id="5" name="Text Placeholder 4"/>
          <p:cNvSpPr>
            <a:spLocks noGrp="1"/>
          </p:cNvSpPr>
          <p:nvPr>
            <p:ph type="body" sz="quarter" idx="12"/>
          </p:nvPr>
        </p:nvSpPr>
        <p:spPr/>
        <p:txBody>
          <a:bodyPr/>
          <a:lstStyle/>
          <a:p>
            <a:r>
              <a:rPr lang="en-GB" dirty="0" smtClean="0"/>
              <a:t>Desktop</a:t>
            </a:r>
            <a:endParaRPr lang="en-GB" dirty="0"/>
          </a:p>
        </p:txBody>
      </p:sp>
      <p:sp>
        <p:nvSpPr>
          <p:cNvPr id="6" name="Text Placeholder 5"/>
          <p:cNvSpPr>
            <a:spLocks noGrp="1"/>
          </p:cNvSpPr>
          <p:nvPr>
            <p:ph type="body" sz="quarter" idx="13"/>
          </p:nvPr>
        </p:nvSpPr>
        <p:spPr/>
        <p:txBody>
          <a:bodyPr/>
          <a:lstStyle/>
          <a:p>
            <a:r>
              <a:rPr lang="en-GB" dirty="0" smtClean="0"/>
              <a:t>Tablet</a:t>
            </a:r>
            <a:endParaRPr lang="en-GB" dirty="0"/>
          </a:p>
        </p:txBody>
      </p:sp>
      <p:pic>
        <p:nvPicPr>
          <p:cNvPr id="8" name="Picture Placeholder 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9361" r="19361"/>
          <a:stretch>
            <a:fillRect/>
          </a:stretch>
        </p:blipFill>
        <p:spPr/>
      </p:pic>
    </p:spTree>
    <p:extLst>
      <p:ext uri="{BB962C8B-B14F-4D97-AF65-F5344CB8AC3E}">
        <p14:creationId xmlns:p14="http://schemas.microsoft.com/office/powerpoint/2010/main" val="3500186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191" y="0"/>
          <a:ext cx="119063" cy="119063"/>
        </p:xfrm>
        <a:graphic>
          <a:graphicData uri="http://schemas.openxmlformats.org/presentationml/2006/ole">
            <mc:AlternateContent xmlns:mc="http://schemas.openxmlformats.org/markup-compatibility/2006">
              <mc:Choice xmlns:v="urn:schemas-microsoft-com:vml" Requires="v">
                <p:oleObj spid="_x0000_s308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1" y="0"/>
                        <a:ext cx="119063" cy="119063"/>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smtClean="0"/>
              <a:t>JavaScript Library Overview</a:t>
            </a:r>
            <a:endParaRPr lang="en-US" dirty="0"/>
          </a:p>
        </p:txBody>
      </p:sp>
    </p:spTree>
    <p:extLst>
      <p:ext uri="{BB962C8B-B14F-4D97-AF65-F5344CB8AC3E}">
        <p14:creationId xmlns:p14="http://schemas.microsoft.com/office/powerpoint/2010/main" val="11761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dirty="0"/>
          </a:p>
        </p:txBody>
      </p:sp>
      <p:pic>
        <p:nvPicPr>
          <p:cNvPr id="4" name="Picture 3"/>
          <p:cNvPicPr>
            <a:picLocks noChangeAspect="1"/>
          </p:cNvPicPr>
          <p:nvPr/>
        </p:nvPicPr>
        <p:blipFill>
          <a:blip r:embed="rId3"/>
          <a:stretch>
            <a:fillRect/>
          </a:stretch>
        </p:blipFill>
        <p:spPr>
          <a:xfrm>
            <a:off x="-440770" y="1"/>
            <a:ext cx="10008394" cy="5793581"/>
          </a:xfrm>
          <a:prstGeom prst="rect">
            <a:avLst/>
          </a:prstGeom>
        </p:spPr>
      </p:pic>
    </p:spTree>
    <p:extLst>
      <p:ext uri="{BB962C8B-B14F-4D97-AF65-F5344CB8AC3E}">
        <p14:creationId xmlns:p14="http://schemas.microsoft.com/office/powerpoint/2010/main" val="1890850032"/>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191" y="0"/>
          <a:ext cx="119063" cy="119063"/>
        </p:xfrm>
        <a:graphic>
          <a:graphicData uri="http://schemas.openxmlformats.org/presentationml/2006/ole">
            <mc:AlternateContent xmlns:mc="http://schemas.openxmlformats.org/markup-compatibility/2006">
              <mc:Choice xmlns:v="urn:schemas-microsoft-com:vml" Requires="v">
                <p:oleObj spid="_x0000_s410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191" y="0"/>
                        <a:ext cx="119063" cy="119063"/>
                      </a:xfrm>
                      <a:prstGeom prst="rect">
                        <a:avLst/>
                      </a:prstGeom>
                    </p:spPr>
                  </p:pic>
                </p:oleObj>
              </mc:Fallback>
            </mc:AlternateContent>
          </a:graphicData>
        </a:graphic>
      </p:graphicFrame>
      <p:sp>
        <p:nvSpPr>
          <p:cNvPr id="9" name="Text Placeholder 8"/>
          <p:cNvSpPr>
            <a:spLocks noGrp="1"/>
          </p:cNvSpPr>
          <p:nvPr>
            <p:ph type="body" sz="quarter" idx="11"/>
          </p:nvPr>
        </p:nvSpPr>
        <p:spPr/>
        <p:txBody>
          <a:bodyPr/>
          <a:lstStyle/>
          <a:p>
            <a:r>
              <a:rPr lang="en-US" sz="2100" dirty="0"/>
              <a:t>Over 59 million sites</a:t>
            </a:r>
          </a:p>
          <a:p>
            <a:endParaRPr lang="en-GB" dirty="0"/>
          </a:p>
        </p:txBody>
      </p:sp>
      <p:sp>
        <p:nvSpPr>
          <p:cNvPr id="10" name="Text Placeholder 9"/>
          <p:cNvSpPr>
            <a:spLocks noGrp="1"/>
          </p:cNvSpPr>
          <p:nvPr>
            <p:ph type="body" sz="quarter" idx="12"/>
          </p:nvPr>
        </p:nvSpPr>
        <p:spPr/>
        <p:txBody>
          <a:bodyPr/>
          <a:lstStyle/>
          <a:p>
            <a:r>
              <a:rPr lang="en-US" sz="2100" dirty="0"/>
              <a:t>66.2% of the top 10k</a:t>
            </a:r>
          </a:p>
          <a:p>
            <a:endParaRPr lang="en-GB" dirty="0"/>
          </a:p>
        </p:txBody>
      </p:sp>
      <p:sp>
        <p:nvSpPr>
          <p:cNvPr id="11" name="Text Placeholder 10"/>
          <p:cNvSpPr>
            <a:spLocks noGrp="1"/>
          </p:cNvSpPr>
          <p:nvPr>
            <p:ph type="body" sz="quarter" idx="13"/>
          </p:nvPr>
        </p:nvSpPr>
        <p:spPr/>
        <p:txBody>
          <a:bodyPr/>
          <a:lstStyle/>
          <a:p>
            <a:r>
              <a:rPr lang="en-US" sz="1350" dirty="0">
                <a:hlinkClick r:id="rId8"/>
              </a:rPr>
              <a:t>http://trends.builtwith.com/javascript/jQuery</a:t>
            </a:r>
            <a:endParaRPr lang="en-US" sz="1350" dirty="0">
              <a:gradFill>
                <a:gsLst>
                  <a:gs pos="0">
                    <a:srgbClr val="292929">
                      <a:lumMod val="90000"/>
                      <a:lumOff val="10000"/>
                    </a:srgbClr>
                  </a:gs>
                  <a:gs pos="86000">
                    <a:srgbClr val="292929">
                      <a:lumMod val="90000"/>
                      <a:lumOff val="10000"/>
                    </a:srgbClr>
                  </a:gs>
                </a:gsLst>
                <a:lin ang="5400000" scaled="0"/>
              </a:gradFill>
            </a:endParaRPr>
          </a:p>
          <a:p>
            <a:endParaRPr lang="en-GB" dirty="0"/>
          </a:p>
        </p:txBody>
      </p:sp>
      <p:sp>
        <p:nvSpPr>
          <p:cNvPr id="12" name="Picture Placeholder 11"/>
          <p:cNvSpPr>
            <a:spLocks noGrp="1"/>
          </p:cNvSpPr>
          <p:nvPr>
            <p:ph type="pic" sz="quarter" idx="14"/>
          </p:nvPr>
        </p:nvSpPr>
        <p:spPr/>
      </p:sp>
      <p:sp>
        <p:nvSpPr>
          <p:cNvPr id="2" name="Title 1"/>
          <p:cNvSpPr>
            <a:spLocks noGrp="1"/>
          </p:cNvSpPr>
          <p:nvPr>
            <p:ph type="title"/>
            <p:custDataLst>
              <p:tags r:id="rId3"/>
            </p:custDataLst>
          </p:nvPr>
        </p:nvSpPr>
        <p:spPr/>
        <p:txBody>
          <a:bodyPr>
            <a:normAutofit/>
          </a:bodyPr>
          <a:lstStyle/>
          <a:p>
            <a:r>
              <a:rPr lang="en-US" dirty="0" smtClean="0">
                <a:solidFill>
                  <a:schemeClr val="bg1"/>
                </a:solidFill>
              </a:rPr>
              <a:t>Who Uses jQuery?</a:t>
            </a:r>
            <a:endParaRPr lang="en-US" dirty="0">
              <a:solidFill>
                <a:schemeClr val="bg1"/>
              </a:solidFill>
            </a:endParaRPr>
          </a:p>
        </p:txBody>
      </p:sp>
      <p:graphicFrame>
        <p:nvGraphicFramePr>
          <p:cNvPr id="13" name="Chart 12"/>
          <p:cNvGraphicFramePr/>
          <p:nvPr>
            <p:extLst/>
          </p:nvPr>
        </p:nvGraphicFramePr>
        <p:xfrm>
          <a:off x="3750421" y="539751"/>
          <a:ext cx="6096000" cy="406400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10098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973241" y="3187700"/>
            <a:ext cx="6781800" cy="391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aphicFrame>
        <p:nvGraphicFramePr>
          <p:cNvPr id="2" name="Object 1" hidden="1"/>
          <p:cNvGraphicFramePr>
            <a:graphicFrameLocks noChangeAspect="1"/>
          </p:cNvGraphicFramePr>
          <p:nvPr>
            <p:custDataLst>
              <p:tags r:id="rId2"/>
            </p:custDataLst>
            <p:extLst/>
          </p:nvPr>
        </p:nvGraphicFramePr>
        <p:xfrm>
          <a:off x="1191" y="0"/>
          <a:ext cx="119063" cy="119063"/>
        </p:xfrm>
        <a:graphic>
          <a:graphicData uri="http://schemas.openxmlformats.org/presentationml/2006/ole">
            <mc:AlternateContent xmlns:mc="http://schemas.openxmlformats.org/markup-compatibility/2006">
              <mc:Choice xmlns:v="urn:schemas-microsoft-com:vml" Requires="v">
                <p:oleObj spid="_x0000_s512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1" y="0"/>
                        <a:ext cx="119063" cy="119063"/>
                      </a:xfrm>
                      <a:prstGeom prst="rect">
                        <a:avLst/>
                      </a:prstGeom>
                    </p:spPr>
                  </p:pic>
                </p:oleObj>
              </mc:Fallback>
            </mc:AlternateContent>
          </a:graphicData>
        </a:graphic>
      </p:graphicFrame>
      <p:sp>
        <p:nvSpPr>
          <p:cNvPr id="7" name="Title 6"/>
          <p:cNvSpPr>
            <a:spLocks noGrp="1"/>
          </p:cNvSpPr>
          <p:nvPr>
            <p:ph type="title"/>
          </p:nvPr>
        </p:nvSpPr>
        <p:spPr>
          <a:xfrm>
            <a:off x="398210" y="350966"/>
            <a:ext cx="8350254" cy="880934"/>
          </a:xfrm>
          <a:prstGeom prst="rect">
            <a:avLst/>
          </a:prstGeom>
        </p:spPr>
        <p:txBody>
          <a:bodyPr>
            <a:normAutofit/>
          </a:bodyPr>
          <a:lstStyle/>
          <a:p>
            <a:r>
              <a:rPr lang="en-US" dirty="0"/>
              <a:t>jQuery – why so popular?</a:t>
            </a:r>
          </a:p>
        </p:txBody>
      </p:sp>
      <p:graphicFrame>
        <p:nvGraphicFramePr>
          <p:cNvPr id="6" name="Diagram 5"/>
          <p:cNvGraphicFramePr/>
          <p:nvPr>
            <p:extLst/>
          </p:nvPr>
        </p:nvGraphicFramePr>
        <p:xfrm>
          <a:off x="101601" y="1182687"/>
          <a:ext cx="9042400" cy="27705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stretch>
            <a:fillRect/>
          </a:stretch>
        </p:blipFill>
        <p:spPr>
          <a:xfrm>
            <a:off x="5407819" y="4229100"/>
            <a:ext cx="3736181" cy="914400"/>
          </a:xfrm>
          <a:prstGeom prst="rect">
            <a:avLst/>
          </a:prstGeom>
        </p:spPr>
      </p:pic>
    </p:spTree>
    <p:extLst>
      <p:ext uri="{BB962C8B-B14F-4D97-AF65-F5344CB8AC3E}">
        <p14:creationId xmlns:p14="http://schemas.microsoft.com/office/powerpoint/2010/main" val="9492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90526" y="982634"/>
            <a:ext cx="1569912" cy="3397913"/>
          </a:xfrm>
          <a:prstGeom prst="rect">
            <a:avLst/>
          </a:prstGeom>
          <a:solidFill>
            <a:schemeClr val="accent2"/>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3000" dirty="0">
                <a:gradFill>
                  <a:gsLst>
                    <a:gs pos="0">
                      <a:srgbClr val="FFFFFF"/>
                    </a:gs>
                    <a:gs pos="100000">
                      <a:srgbClr val="FFFFFF"/>
                    </a:gs>
                  </a:gsLst>
                  <a:lin ang="5400000" scaled="0"/>
                </a:gradFill>
                <a:latin typeface="+mj-lt"/>
              </a:rPr>
              <a:t>Client Browser</a:t>
            </a:r>
          </a:p>
        </p:txBody>
      </p:sp>
      <p:sp>
        <p:nvSpPr>
          <p:cNvPr id="9" name="Rectangle 8"/>
          <p:cNvSpPr/>
          <p:nvPr/>
        </p:nvSpPr>
        <p:spPr bwMode="auto">
          <a:xfrm>
            <a:off x="7215021" y="982634"/>
            <a:ext cx="1569912" cy="3397913"/>
          </a:xfrm>
          <a:prstGeom prst="rect">
            <a:avLst/>
          </a:prstGeom>
          <a:solidFill>
            <a:schemeClr val="accent2"/>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3000" dirty="0">
                <a:gradFill>
                  <a:gsLst>
                    <a:gs pos="0">
                      <a:srgbClr val="FFFFFF"/>
                    </a:gs>
                    <a:gs pos="100000">
                      <a:srgbClr val="FFFFFF"/>
                    </a:gs>
                  </a:gsLst>
                  <a:lin ang="5400000" scaled="0"/>
                </a:gradFill>
                <a:latin typeface="+mj-lt"/>
              </a:rPr>
              <a:t>Web</a:t>
            </a:r>
            <a:br>
              <a:rPr lang="en-US" sz="3000" dirty="0">
                <a:gradFill>
                  <a:gsLst>
                    <a:gs pos="0">
                      <a:srgbClr val="FFFFFF"/>
                    </a:gs>
                    <a:gs pos="100000">
                      <a:srgbClr val="FFFFFF"/>
                    </a:gs>
                  </a:gsLst>
                  <a:lin ang="5400000" scaled="0"/>
                </a:gradFill>
                <a:latin typeface="+mj-lt"/>
              </a:rPr>
            </a:br>
            <a:r>
              <a:rPr lang="en-US" sz="3000" dirty="0">
                <a:gradFill>
                  <a:gsLst>
                    <a:gs pos="0">
                      <a:srgbClr val="FFFFFF"/>
                    </a:gs>
                    <a:gs pos="100000">
                      <a:srgbClr val="FFFFFF"/>
                    </a:gs>
                  </a:gsLst>
                  <a:lin ang="5400000" scaled="0"/>
                </a:gradFill>
                <a:latin typeface="+mj-lt"/>
              </a:rPr>
              <a:t>Server</a:t>
            </a:r>
          </a:p>
        </p:txBody>
      </p:sp>
      <p:sp>
        <p:nvSpPr>
          <p:cNvPr id="10" name="Right Arrow 9"/>
          <p:cNvSpPr/>
          <p:nvPr/>
        </p:nvSpPr>
        <p:spPr bwMode="auto">
          <a:xfrm>
            <a:off x="2255854" y="896112"/>
            <a:ext cx="4616516" cy="502712"/>
          </a:xfrm>
          <a:prstGeom prst="rightArrow">
            <a:avLst/>
          </a:prstGeom>
          <a:solidFill>
            <a:schemeClr val="accent2"/>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Request: http://site.com/products/</a:t>
            </a:r>
          </a:p>
        </p:txBody>
      </p:sp>
      <p:sp>
        <p:nvSpPr>
          <p:cNvPr id="14" name="Right Arrow 13"/>
          <p:cNvSpPr/>
          <p:nvPr/>
        </p:nvSpPr>
        <p:spPr bwMode="auto">
          <a:xfrm flipH="1">
            <a:off x="2255854" y="1511357"/>
            <a:ext cx="4616516" cy="50271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defTabSz="685574" fontAlgn="base">
              <a:spcBef>
                <a:spcPct val="0"/>
              </a:spcBef>
              <a:spcAft>
                <a:spcPct val="0"/>
              </a:spcAft>
            </a:pPr>
            <a:r>
              <a:rPr lang="en-US" sz="1500" dirty="0">
                <a:gradFill>
                  <a:gsLst>
                    <a:gs pos="0">
                      <a:srgbClr val="FFFFFF"/>
                    </a:gs>
                    <a:gs pos="100000">
                      <a:srgbClr val="FFFFFF"/>
                    </a:gs>
                  </a:gsLst>
                  <a:lin ang="5400000" scaled="0"/>
                </a:gradFill>
                <a:latin typeface="+mj-lt"/>
              </a:rPr>
              <a:t>          Response: Full page</a:t>
            </a:r>
          </a:p>
        </p:txBody>
      </p:sp>
      <p:sp>
        <p:nvSpPr>
          <p:cNvPr id="19" name="Folded Corner 18"/>
          <p:cNvSpPr/>
          <p:nvPr/>
        </p:nvSpPr>
        <p:spPr bwMode="auto">
          <a:xfrm>
            <a:off x="5614657" y="1398824"/>
            <a:ext cx="1431938" cy="1277356"/>
          </a:xfrm>
          <a:prstGeom prst="foldedCorner">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latin typeface="+mj-lt"/>
            </a:endParaRPr>
          </a:p>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HTML</a:t>
            </a:r>
          </a:p>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CSS</a:t>
            </a:r>
          </a:p>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Images</a:t>
            </a:r>
          </a:p>
          <a:p>
            <a:pPr algn="ctr" defTabSz="685574" fontAlgn="base">
              <a:spcBef>
                <a:spcPct val="0"/>
              </a:spcBef>
              <a:spcAft>
                <a:spcPct val="0"/>
              </a:spcAft>
            </a:pPr>
            <a:r>
              <a:rPr lang="en-US" sz="1500" dirty="0" err="1">
                <a:gradFill>
                  <a:gsLst>
                    <a:gs pos="0">
                      <a:srgbClr val="FFFFFF"/>
                    </a:gs>
                    <a:gs pos="100000">
                      <a:srgbClr val="FFFFFF"/>
                    </a:gs>
                  </a:gsLst>
                  <a:lin ang="5400000" scaled="0"/>
                </a:gradFill>
                <a:latin typeface="+mj-lt"/>
              </a:rPr>
              <a:t>Javascript</a:t>
            </a:r>
            <a:endParaRPr lang="en-US" sz="1500" dirty="0">
              <a:gradFill>
                <a:gsLst>
                  <a:gs pos="0">
                    <a:srgbClr val="FFFFFF"/>
                  </a:gs>
                  <a:gs pos="100000">
                    <a:srgbClr val="FFFFFF"/>
                  </a:gs>
                </a:gsLst>
                <a:lin ang="5400000" scaled="0"/>
              </a:gradFill>
              <a:latin typeface="+mj-lt"/>
            </a:endParaRPr>
          </a:p>
        </p:txBody>
      </p:sp>
      <p:sp>
        <p:nvSpPr>
          <p:cNvPr id="24" name="Title 1"/>
          <p:cNvSpPr txBox="1">
            <a:spLocks/>
          </p:cNvSpPr>
          <p:nvPr>
            <p:custDataLst>
              <p:tags r:id="rId1"/>
            </p:custDataLst>
          </p:nvPr>
        </p:nvSpPr>
        <p:spPr>
          <a:xfrm>
            <a:off x="390526" y="171451"/>
            <a:ext cx="8361760" cy="560923"/>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endParaRPr lang="en-US" sz="4050" dirty="0">
              <a:solidFill>
                <a:schemeClr val="bg1"/>
              </a:solidFill>
            </a:endParaRPr>
          </a:p>
        </p:txBody>
      </p:sp>
      <p:sp>
        <p:nvSpPr>
          <p:cNvPr id="26" name="Right Arrow 25"/>
          <p:cNvSpPr/>
          <p:nvPr/>
        </p:nvSpPr>
        <p:spPr bwMode="auto">
          <a:xfrm>
            <a:off x="2260426" y="3001625"/>
            <a:ext cx="4616516" cy="502712"/>
          </a:xfrm>
          <a:prstGeom prst="rightArrow">
            <a:avLst/>
          </a:prstGeom>
          <a:solidFill>
            <a:schemeClr val="accent2"/>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Request: http://site.com/products/6</a:t>
            </a:r>
          </a:p>
        </p:txBody>
      </p:sp>
      <p:sp>
        <p:nvSpPr>
          <p:cNvPr id="27" name="Right Arrow 26"/>
          <p:cNvSpPr/>
          <p:nvPr/>
        </p:nvSpPr>
        <p:spPr bwMode="auto">
          <a:xfrm flipH="1">
            <a:off x="2260426" y="3616870"/>
            <a:ext cx="4616516" cy="50271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defTabSz="685574" fontAlgn="base">
              <a:spcBef>
                <a:spcPct val="0"/>
              </a:spcBef>
              <a:spcAft>
                <a:spcPct val="0"/>
              </a:spcAft>
            </a:pPr>
            <a:r>
              <a:rPr lang="en-US" sz="1500" dirty="0">
                <a:gradFill>
                  <a:gsLst>
                    <a:gs pos="0">
                      <a:srgbClr val="FFFFFF"/>
                    </a:gs>
                    <a:gs pos="100000">
                      <a:srgbClr val="FFFFFF"/>
                    </a:gs>
                  </a:gsLst>
                  <a:lin ang="5400000" scaled="0"/>
                </a:gradFill>
                <a:latin typeface="+mj-lt"/>
              </a:rPr>
              <a:t>          Response: Full page</a:t>
            </a:r>
          </a:p>
        </p:txBody>
      </p:sp>
      <p:sp>
        <p:nvSpPr>
          <p:cNvPr id="12" name="Folded Corner 11"/>
          <p:cNvSpPr/>
          <p:nvPr/>
        </p:nvSpPr>
        <p:spPr bwMode="auto">
          <a:xfrm>
            <a:off x="5614657" y="3574680"/>
            <a:ext cx="1431938" cy="1277356"/>
          </a:xfrm>
          <a:prstGeom prst="foldedCorner">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latin typeface="+mj-lt"/>
            </a:endParaRPr>
          </a:p>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HTML</a:t>
            </a:r>
          </a:p>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CSS</a:t>
            </a:r>
          </a:p>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Images</a:t>
            </a:r>
          </a:p>
          <a:p>
            <a:pPr algn="ctr" defTabSz="685574" fontAlgn="base">
              <a:spcBef>
                <a:spcPct val="0"/>
              </a:spcBef>
              <a:spcAft>
                <a:spcPct val="0"/>
              </a:spcAft>
            </a:pPr>
            <a:r>
              <a:rPr lang="en-US" sz="1500" dirty="0" err="1">
                <a:gradFill>
                  <a:gsLst>
                    <a:gs pos="0">
                      <a:srgbClr val="FFFFFF"/>
                    </a:gs>
                    <a:gs pos="100000">
                      <a:srgbClr val="FFFFFF"/>
                    </a:gs>
                  </a:gsLst>
                  <a:lin ang="5400000" scaled="0"/>
                </a:gradFill>
                <a:latin typeface="+mj-lt"/>
              </a:rPr>
              <a:t>Javascript</a:t>
            </a:r>
            <a:endParaRPr lang="en-US" sz="1500" dirty="0">
              <a:gradFill>
                <a:gsLst>
                  <a:gs pos="0">
                    <a:srgbClr val="FFFFFF"/>
                  </a:gs>
                  <a:gs pos="100000">
                    <a:srgbClr val="FFFFFF"/>
                  </a:gs>
                </a:gsLst>
                <a:lin ang="5400000" scaled="0"/>
              </a:gradFill>
              <a:latin typeface="+mj-lt"/>
            </a:endParaRPr>
          </a:p>
        </p:txBody>
      </p:sp>
      <p:sp>
        <p:nvSpPr>
          <p:cNvPr id="2" name="Title 1"/>
          <p:cNvSpPr>
            <a:spLocks noGrp="1"/>
          </p:cNvSpPr>
          <p:nvPr>
            <p:ph type="title"/>
          </p:nvPr>
        </p:nvSpPr>
        <p:spPr>
          <a:xfrm>
            <a:off x="434679" y="293825"/>
            <a:ext cx="8350254" cy="688809"/>
          </a:xfrm>
        </p:spPr>
        <p:txBody>
          <a:bodyPr>
            <a:noAutofit/>
          </a:bodyPr>
          <a:lstStyle/>
          <a:p>
            <a:r>
              <a:rPr lang="en-US" sz="4950" dirty="0"/>
              <a:t>Comparison: standard page requests</a:t>
            </a:r>
            <a:endParaRPr lang="en-GB" sz="4950" dirty="0"/>
          </a:p>
        </p:txBody>
      </p:sp>
    </p:spTree>
    <p:extLst>
      <p:ext uri="{BB962C8B-B14F-4D97-AF65-F5344CB8AC3E}">
        <p14:creationId xmlns:p14="http://schemas.microsoft.com/office/powerpoint/2010/main" val="35024185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90526" y="982634"/>
            <a:ext cx="1569912" cy="3397913"/>
          </a:xfrm>
          <a:prstGeom prst="rect">
            <a:avLst/>
          </a:prstGeom>
          <a:solidFill>
            <a:schemeClr val="accent2"/>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3000" dirty="0">
                <a:gradFill>
                  <a:gsLst>
                    <a:gs pos="0">
                      <a:srgbClr val="FFFFFF"/>
                    </a:gs>
                    <a:gs pos="100000">
                      <a:srgbClr val="FFFFFF"/>
                    </a:gs>
                  </a:gsLst>
                  <a:lin ang="5400000" scaled="0"/>
                </a:gradFill>
                <a:latin typeface="+mj-lt"/>
              </a:rPr>
              <a:t>Client Browser</a:t>
            </a:r>
          </a:p>
        </p:txBody>
      </p:sp>
      <p:sp>
        <p:nvSpPr>
          <p:cNvPr id="9" name="Rectangle 8"/>
          <p:cNvSpPr/>
          <p:nvPr/>
        </p:nvSpPr>
        <p:spPr bwMode="auto">
          <a:xfrm>
            <a:off x="7215021" y="982634"/>
            <a:ext cx="1569912" cy="3397913"/>
          </a:xfrm>
          <a:prstGeom prst="rect">
            <a:avLst/>
          </a:prstGeom>
          <a:solidFill>
            <a:schemeClr val="accent2"/>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3000" dirty="0">
                <a:gradFill>
                  <a:gsLst>
                    <a:gs pos="0">
                      <a:srgbClr val="FFFFFF"/>
                    </a:gs>
                    <a:gs pos="100000">
                      <a:srgbClr val="FFFFFF"/>
                    </a:gs>
                  </a:gsLst>
                  <a:lin ang="5400000" scaled="0"/>
                </a:gradFill>
                <a:latin typeface="+mj-lt"/>
              </a:rPr>
              <a:t>Web</a:t>
            </a:r>
            <a:br>
              <a:rPr lang="en-US" sz="3000" dirty="0">
                <a:gradFill>
                  <a:gsLst>
                    <a:gs pos="0">
                      <a:srgbClr val="FFFFFF"/>
                    </a:gs>
                    <a:gs pos="100000">
                      <a:srgbClr val="FFFFFF"/>
                    </a:gs>
                  </a:gsLst>
                  <a:lin ang="5400000" scaled="0"/>
                </a:gradFill>
                <a:latin typeface="+mj-lt"/>
              </a:rPr>
            </a:br>
            <a:r>
              <a:rPr lang="en-US" sz="3000" dirty="0">
                <a:gradFill>
                  <a:gsLst>
                    <a:gs pos="0">
                      <a:srgbClr val="FFFFFF"/>
                    </a:gs>
                    <a:gs pos="100000">
                      <a:srgbClr val="FFFFFF"/>
                    </a:gs>
                  </a:gsLst>
                  <a:lin ang="5400000" scaled="0"/>
                </a:gradFill>
                <a:latin typeface="+mj-lt"/>
              </a:rPr>
              <a:t>Server</a:t>
            </a:r>
          </a:p>
        </p:txBody>
      </p:sp>
      <p:sp>
        <p:nvSpPr>
          <p:cNvPr id="10" name="Right Arrow 9"/>
          <p:cNvSpPr/>
          <p:nvPr/>
        </p:nvSpPr>
        <p:spPr bwMode="auto">
          <a:xfrm>
            <a:off x="2255854" y="896112"/>
            <a:ext cx="4616516" cy="502712"/>
          </a:xfrm>
          <a:prstGeom prst="rightArrow">
            <a:avLst/>
          </a:prstGeom>
          <a:solidFill>
            <a:schemeClr val="accent2"/>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Request: http://site.com/products/</a:t>
            </a:r>
          </a:p>
        </p:txBody>
      </p:sp>
      <p:sp>
        <p:nvSpPr>
          <p:cNvPr id="14" name="Right Arrow 13"/>
          <p:cNvSpPr/>
          <p:nvPr/>
        </p:nvSpPr>
        <p:spPr bwMode="auto">
          <a:xfrm flipH="1">
            <a:off x="2255854" y="1511357"/>
            <a:ext cx="4616516" cy="50271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defTabSz="685574" fontAlgn="base">
              <a:spcBef>
                <a:spcPct val="0"/>
              </a:spcBef>
              <a:spcAft>
                <a:spcPct val="0"/>
              </a:spcAft>
            </a:pPr>
            <a:r>
              <a:rPr lang="en-US" sz="1500" dirty="0">
                <a:gradFill>
                  <a:gsLst>
                    <a:gs pos="0">
                      <a:srgbClr val="FFFFFF"/>
                    </a:gs>
                    <a:gs pos="100000">
                      <a:srgbClr val="FFFFFF"/>
                    </a:gs>
                  </a:gsLst>
                  <a:lin ang="5400000" scaled="0"/>
                </a:gradFill>
                <a:latin typeface="+mj-lt"/>
              </a:rPr>
              <a:t>          Response: Full page</a:t>
            </a:r>
          </a:p>
        </p:txBody>
      </p:sp>
      <p:sp>
        <p:nvSpPr>
          <p:cNvPr id="19" name="Folded Corner 18"/>
          <p:cNvSpPr/>
          <p:nvPr/>
        </p:nvSpPr>
        <p:spPr bwMode="auto">
          <a:xfrm>
            <a:off x="5614657" y="1398824"/>
            <a:ext cx="1431938" cy="1277356"/>
          </a:xfrm>
          <a:prstGeom prst="foldedCorner">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latin typeface="+mj-lt"/>
            </a:endParaRPr>
          </a:p>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HTML</a:t>
            </a:r>
          </a:p>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CSS</a:t>
            </a:r>
          </a:p>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Images</a:t>
            </a:r>
          </a:p>
          <a:p>
            <a:pPr algn="ctr" defTabSz="685574" fontAlgn="base">
              <a:spcBef>
                <a:spcPct val="0"/>
              </a:spcBef>
              <a:spcAft>
                <a:spcPct val="0"/>
              </a:spcAft>
            </a:pPr>
            <a:r>
              <a:rPr lang="en-US" sz="1500" dirty="0" err="1">
                <a:gradFill>
                  <a:gsLst>
                    <a:gs pos="0">
                      <a:srgbClr val="FFFFFF"/>
                    </a:gs>
                    <a:gs pos="100000">
                      <a:srgbClr val="FFFFFF"/>
                    </a:gs>
                  </a:gsLst>
                  <a:lin ang="5400000" scaled="0"/>
                </a:gradFill>
                <a:latin typeface="+mj-lt"/>
              </a:rPr>
              <a:t>Javascript</a:t>
            </a:r>
            <a:endParaRPr lang="en-US" sz="1500" dirty="0">
              <a:gradFill>
                <a:gsLst>
                  <a:gs pos="0">
                    <a:srgbClr val="FFFFFF"/>
                  </a:gs>
                  <a:gs pos="100000">
                    <a:srgbClr val="FFFFFF"/>
                  </a:gs>
                </a:gsLst>
                <a:lin ang="5400000" scaled="0"/>
              </a:gradFill>
              <a:latin typeface="+mj-lt"/>
            </a:endParaRPr>
          </a:p>
        </p:txBody>
      </p:sp>
      <p:sp>
        <p:nvSpPr>
          <p:cNvPr id="24" name="Title 1"/>
          <p:cNvSpPr txBox="1">
            <a:spLocks/>
          </p:cNvSpPr>
          <p:nvPr>
            <p:custDataLst>
              <p:tags r:id="rId1"/>
            </p:custDataLst>
          </p:nvPr>
        </p:nvSpPr>
        <p:spPr>
          <a:xfrm>
            <a:off x="390526" y="171451"/>
            <a:ext cx="8361760" cy="560923"/>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endParaRPr lang="en-US" sz="4050" dirty="0">
              <a:solidFill>
                <a:schemeClr val="bg1"/>
              </a:solidFill>
            </a:endParaRPr>
          </a:p>
        </p:txBody>
      </p:sp>
      <p:sp>
        <p:nvSpPr>
          <p:cNvPr id="26" name="Right Arrow 25"/>
          <p:cNvSpPr/>
          <p:nvPr/>
        </p:nvSpPr>
        <p:spPr bwMode="auto">
          <a:xfrm>
            <a:off x="2260426" y="3001625"/>
            <a:ext cx="4616516" cy="502712"/>
          </a:xfrm>
          <a:prstGeom prst="rightArrow">
            <a:avLst/>
          </a:prstGeom>
          <a:solidFill>
            <a:schemeClr val="accent2"/>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Request: http://site.com/products/6</a:t>
            </a:r>
          </a:p>
        </p:txBody>
      </p:sp>
      <p:sp>
        <p:nvSpPr>
          <p:cNvPr id="27" name="Right Arrow 26"/>
          <p:cNvSpPr/>
          <p:nvPr/>
        </p:nvSpPr>
        <p:spPr bwMode="auto">
          <a:xfrm flipH="1">
            <a:off x="2260426" y="3616870"/>
            <a:ext cx="4616516" cy="50271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defTabSz="685574" fontAlgn="base">
              <a:spcBef>
                <a:spcPct val="0"/>
              </a:spcBef>
              <a:spcAft>
                <a:spcPct val="0"/>
              </a:spcAft>
            </a:pPr>
            <a:r>
              <a:rPr lang="en-GB" sz="1500" dirty="0">
                <a:gradFill>
                  <a:gsLst>
                    <a:gs pos="0">
                      <a:srgbClr val="FFFFFF"/>
                    </a:gs>
                    <a:gs pos="100000">
                      <a:srgbClr val="FFFFFF"/>
                    </a:gs>
                  </a:gsLst>
                  <a:lin ang="5400000" scaled="0"/>
                </a:gradFill>
                <a:latin typeface="+mj-lt"/>
              </a:rPr>
              <a:t>        Response: Tiny bit of data</a:t>
            </a:r>
          </a:p>
        </p:txBody>
      </p:sp>
      <p:sp>
        <p:nvSpPr>
          <p:cNvPr id="12" name="Folded Corner 11"/>
          <p:cNvSpPr/>
          <p:nvPr/>
        </p:nvSpPr>
        <p:spPr bwMode="auto">
          <a:xfrm>
            <a:off x="5614657" y="3574680"/>
            <a:ext cx="1431938" cy="1277356"/>
          </a:xfrm>
          <a:prstGeom prst="foldedCorner">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latin typeface="+mj-lt"/>
            </a:endParaRPr>
          </a:p>
          <a:p>
            <a:pPr algn="ctr" defTabSz="685574" fontAlgn="base">
              <a:spcBef>
                <a:spcPct val="0"/>
              </a:spcBef>
              <a:spcAft>
                <a:spcPct val="0"/>
              </a:spcAft>
            </a:pPr>
            <a:r>
              <a:rPr lang="en-US" sz="1500" dirty="0">
                <a:gradFill>
                  <a:gsLst>
                    <a:gs pos="0">
                      <a:srgbClr val="FFFFFF"/>
                    </a:gs>
                    <a:gs pos="100000">
                      <a:srgbClr val="FFFFFF"/>
                    </a:gs>
                  </a:gsLst>
                  <a:lin ang="5400000" scaled="0"/>
                </a:gradFill>
                <a:latin typeface="+mj-lt"/>
              </a:rPr>
              <a:t>Product</a:t>
            </a:r>
          </a:p>
        </p:txBody>
      </p:sp>
      <p:sp>
        <p:nvSpPr>
          <p:cNvPr id="2" name="Title 1"/>
          <p:cNvSpPr>
            <a:spLocks noGrp="1"/>
          </p:cNvSpPr>
          <p:nvPr>
            <p:ph type="title"/>
          </p:nvPr>
        </p:nvSpPr>
        <p:spPr>
          <a:xfrm>
            <a:off x="434679" y="293825"/>
            <a:ext cx="8350254" cy="688809"/>
          </a:xfrm>
        </p:spPr>
        <p:txBody>
          <a:bodyPr>
            <a:noAutofit/>
          </a:bodyPr>
          <a:lstStyle/>
          <a:p>
            <a:r>
              <a:rPr lang="en-US" sz="4950" dirty="0"/>
              <a:t>Comparison: Single Page Application</a:t>
            </a:r>
            <a:endParaRPr lang="en-GB" sz="4950" dirty="0"/>
          </a:p>
        </p:txBody>
      </p:sp>
    </p:spTree>
    <p:extLst>
      <p:ext uri="{BB962C8B-B14F-4D97-AF65-F5344CB8AC3E}">
        <p14:creationId xmlns:p14="http://schemas.microsoft.com/office/powerpoint/2010/main" val="32378186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754" y="504610"/>
            <a:ext cx="3098800" cy="77892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bwMode="auto">
          <a:xfrm>
            <a:off x="206829" y="732373"/>
            <a:ext cx="8935982" cy="39862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defTabSz="685574" fontAlgn="base">
              <a:lnSpc>
                <a:spcPct val="150000"/>
              </a:lnSpc>
              <a:spcBef>
                <a:spcPct val="0"/>
              </a:spcBef>
              <a:spcAft>
                <a:spcPct val="0"/>
              </a:spcAft>
            </a:pPr>
            <a:r>
              <a:rPr lang="en-US" sz="2400" dirty="0">
                <a:gradFill>
                  <a:gsLst>
                    <a:gs pos="0">
                      <a:srgbClr val="FFFFFF"/>
                    </a:gs>
                    <a:gs pos="100000">
                      <a:srgbClr val="FFFFFF"/>
                    </a:gs>
                  </a:gsLst>
                  <a:lin ang="5400000" scaled="0"/>
                </a:gradFill>
              </a:rPr>
              <a:t>Declarative Bindings</a:t>
            </a:r>
          </a:p>
          <a:p>
            <a:pPr defTabSz="685574" fontAlgn="base">
              <a:lnSpc>
                <a:spcPct val="150000"/>
              </a:lnSpc>
              <a:spcBef>
                <a:spcPct val="0"/>
              </a:spcBef>
              <a:spcAft>
                <a:spcPct val="0"/>
              </a:spcAft>
            </a:pPr>
            <a:r>
              <a:rPr lang="en-US" sz="2400" dirty="0">
                <a:gradFill>
                  <a:gsLst>
                    <a:gs pos="0">
                      <a:srgbClr val="FFFFFF"/>
                    </a:gs>
                    <a:gs pos="100000">
                      <a:srgbClr val="FFFFFF"/>
                    </a:gs>
                  </a:gsLst>
                  <a:lin ang="5400000" scaled="0"/>
                </a:gradFill>
              </a:rPr>
              <a:t>Automatic UI refresh</a:t>
            </a:r>
          </a:p>
          <a:p>
            <a:pPr defTabSz="685574" fontAlgn="base">
              <a:lnSpc>
                <a:spcPct val="150000"/>
              </a:lnSpc>
              <a:spcBef>
                <a:spcPct val="0"/>
              </a:spcBef>
              <a:spcAft>
                <a:spcPct val="0"/>
              </a:spcAft>
            </a:pPr>
            <a:r>
              <a:rPr lang="en-US" sz="2400" dirty="0">
                <a:gradFill>
                  <a:gsLst>
                    <a:gs pos="0">
                      <a:srgbClr val="FFFFFF"/>
                    </a:gs>
                    <a:gs pos="100000">
                      <a:srgbClr val="FFFFFF"/>
                    </a:gs>
                  </a:gsLst>
                  <a:lin ang="5400000" scaled="0"/>
                </a:gradFill>
              </a:rPr>
              <a:t>Dependency Tracking</a:t>
            </a:r>
          </a:p>
          <a:p>
            <a:pPr defTabSz="685574" fontAlgn="base">
              <a:lnSpc>
                <a:spcPct val="150000"/>
              </a:lnSpc>
              <a:spcBef>
                <a:spcPct val="0"/>
              </a:spcBef>
              <a:spcAft>
                <a:spcPct val="0"/>
              </a:spcAft>
            </a:pPr>
            <a:r>
              <a:rPr lang="en-US" sz="2400" dirty="0" err="1">
                <a:gradFill>
                  <a:gsLst>
                    <a:gs pos="0">
                      <a:srgbClr val="FFFFFF"/>
                    </a:gs>
                    <a:gs pos="100000">
                      <a:srgbClr val="FFFFFF"/>
                    </a:gs>
                  </a:gsLst>
                  <a:lin ang="5400000" scaled="0"/>
                </a:gradFill>
              </a:rPr>
              <a:t>Templating</a:t>
            </a:r>
            <a:endParaRPr lang="en-US" sz="24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06829" y="376684"/>
            <a:ext cx="2750684" cy="1003489"/>
          </a:xfrm>
          <a:prstGeom prst="rect">
            <a:avLst/>
          </a:prstGeom>
        </p:spPr>
        <p:txBody>
          <a:bodyPr>
            <a:normAutofit/>
          </a:bodyPr>
          <a:lstStyle/>
          <a:p>
            <a:r>
              <a:rPr lang="en-US" sz="4500" dirty="0"/>
              <a:t>Knockout.js</a:t>
            </a:r>
          </a:p>
        </p:txBody>
      </p:sp>
      <p:pic>
        <p:nvPicPr>
          <p:cNvPr id="69636" name="Picture 4" descr="http://knockoutjs.com/img/homep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553" y="0"/>
            <a:ext cx="5951258" cy="5204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220905"/>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880100" y="929501"/>
            <a:ext cx="3263900" cy="77892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215901" y="-88900"/>
            <a:ext cx="6096001" cy="5435600"/>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bwMode="auto">
          <a:xfrm>
            <a:off x="5985329" y="1157263"/>
            <a:ext cx="3514272" cy="39862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defTabSz="685574" fontAlgn="base">
              <a:lnSpc>
                <a:spcPct val="150000"/>
              </a:lnSpc>
              <a:spcBef>
                <a:spcPct val="0"/>
              </a:spcBef>
              <a:spcAft>
                <a:spcPct val="0"/>
              </a:spcAft>
            </a:pPr>
            <a:r>
              <a:rPr lang="en-US" sz="2400" dirty="0">
                <a:gradFill>
                  <a:gsLst>
                    <a:gs pos="0">
                      <a:srgbClr val="FFFFFF"/>
                    </a:gs>
                    <a:gs pos="100000">
                      <a:srgbClr val="FFFFFF"/>
                    </a:gs>
                  </a:gsLst>
                  <a:lin ang="5400000" scaled="0"/>
                </a:gradFill>
              </a:rPr>
              <a:t>Custom Tag Attributes</a:t>
            </a:r>
          </a:p>
          <a:p>
            <a:pPr defTabSz="685574" fontAlgn="base">
              <a:lnSpc>
                <a:spcPct val="150000"/>
              </a:lnSpc>
              <a:spcBef>
                <a:spcPct val="0"/>
              </a:spcBef>
              <a:spcAft>
                <a:spcPct val="0"/>
              </a:spcAft>
            </a:pPr>
            <a:r>
              <a:rPr lang="en-US" sz="2400" dirty="0">
                <a:gradFill>
                  <a:gsLst>
                    <a:gs pos="0">
                      <a:srgbClr val="FFFFFF"/>
                    </a:gs>
                    <a:gs pos="100000">
                      <a:srgbClr val="FFFFFF"/>
                    </a:gs>
                  </a:gsLst>
                  <a:lin ang="5400000" scaled="0"/>
                </a:gradFill>
              </a:rPr>
              <a:t>Powerful Directives</a:t>
            </a:r>
          </a:p>
          <a:p>
            <a:pPr defTabSz="685574" fontAlgn="base">
              <a:lnSpc>
                <a:spcPct val="150000"/>
              </a:lnSpc>
              <a:spcBef>
                <a:spcPct val="0"/>
              </a:spcBef>
              <a:spcAft>
                <a:spcPct val="0"/>
              </a:spcAft>
            </a:pPr>
            <a:r>
              <a:rPr lang="en-US" sz="2400" dirty="0">
                <a:gradFill>
                  <a:gsLst>
                    <a:gs pos="0">
                      <a:srgbClr val="FFFFFF"/>
                    </a:gs>
                    <a:gs pos="100000">
                      <a:srgbClr val="FFFFFF"/>
                    </a:gs>
                  </a:gsLst>
                  <a:lin ang="5400000" scaled="0"/>
                </a:gradFill>
              </a:rPr>
              <a:t>Declarative Style</a:t>
            </a:r>
          </a:p>
          <a:p>
            <a:pPr defTabSz="685574" fontAlgn="base">
              <a:lnSpc>
                <a:spcPct val="150000"/>
              </a:lnSpc>
              <a:spcBef>
                <a:spcPct val="0"/>
              </a:spcBef>
              <a:spcAft>
                <a:spcPct val="0"/>
              </a:spcAft>
            </a:pPr>
            <a:r>
              <a:rPr lang="en-US" sz="2400" dirty="0">
                <a:gradFill>
                  <a:gsLst>
                    <a:gs pos="0">
                      <a:srgbClr val="FFFFFF"/>
                    </a:gs>
                    <a:gs pos="100000">
                      <a:srgbClr val="FFFFFF"/>
                    </a:gs>
                  </a:gsLst>
                  <a:lin ang="5400000" scaled="0"/>
                </a:gradFill>
              </a:rPr>
              <a:t>Strict Separation</a:t>
            </a:r>
          </a:p>
        </p:txBody>
      </p:sp>
      <p:sp>
        <p:nvSpPr>
          <p:cNvPr id="2" name="Title 1"/>
          <p:cNvSpPr>
            <a:spLocks noGrp="1"/>
          </p:cNvSpPr>
          <p:nvPr>
            <p:ph type="title"/>
          </p:nvPr>
        </p:nvSpPr>
        <p:spPr>
          <a:xfrm>
            <a:off x="5985328" y="350967"/>
            <a:ext cx="2763136" cy="2083624"/>
          </a:xfrm>
          <a:prstGeom prst="rect">
            <a:avLst/>
          </a:prstGeom>
        </p:spPr>
        <p:txBody>
          <a:bodyPr/>
          <a:lstStyle/>
          <a:p>
            <a:r>
              <a:rPr lang="en-US" dirty="0" err="1" smtClean="0"/>
              <a:t>AngularJS</a:t>
            </a:r>
            <a:endParaRPr lang="en-US" dirty="0"/>
          </a:p>
        </p:txBody>
      </p:sp>
      <p:sp>
        <p:nvSpPr>
          <p:cNvPr id="8" name="Rectangle 3"/>
          <p:cNvSpPr>
            <a:spLocks noChangeArrowheads="1"/>
          </p:cNvSpPr>
          <p:nvPr/>
        </p:nvSpPr>
        <p:spPr bwMode="auto">
          <a:xfrm>
            <a:off x="0" y="213826"/>
            <a:ext cx="5880101" cy="4639732"/>
          </a:xfrm>
          <a:prstGeom prst="rect">
            <a:avLst/>
          </a:prstGeom>
          <a:solidFill>
            <a:schemeClr val="tx2">
              <a:lumMod val="20000"/>
              <a:lumOff val="80000"/>
            </a:schemeClr>
          </a:solidFill>
          <a:ln>
            <a:noFill/>
          </a:ln>
          <a:effec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a:t>
            </a:r>
            <a:r>
              <a:rPr lang="en-US" sz="1350" dirty="0" err="1">
                <a:solidFill>
                  <a:srgbClr val="800000"/>
                </a:solidFill>
                <a:latin typeface="Consolas" panose="020B0609020204030204" pitchFamily="49" charset="0"/>
                <a:cs typeface="Consolas" panose="020B0609020204030204" pitchFamily="49" charset="0"/>
              </a:rPr>
              <a:t>doctype</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html</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html</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FF0000"/>
                </a:solidFill>
                <a:latin typeface="Consolas" panose="020B0609020204030204" pitchFamily="49" charset="0"/>
                <a:cs typeface="Consolas" panose="020B0609020204030204" pitchFamily="49" charset="0"/>
              </a:rPr>
              <a:t>ng</a:t>
            </a:r>
            <a:r>
              <a:rPr lang="en-US" sz="1350" dirty="0">
                <a:solidFill>
                  <a:srgbClr val="FF0000"/>
                </a:solidFill>
                <a:latin typeface="Consolas" panose="020B0609020204030204" pitchFamily="49" charset="0"/>
                <a:cs typeface="Consolas" panose="020B0609020204030204" pitchFamily="49" charset="0"/>
              </a:rPr>
              <a:t>-app</a:t>
            </a:r>
            <a:r>
              <a:rPr lang="en-US" sz="1350" dirty="0">
                <a:solidFill>
                  <a:srgbClr val="0000FF"/>
                </a:solidFill>
                <a:latin typeface="Consolas" panose="020B0609020204030204" pitchFamily="49" charset="0"/>
                <a:cs typeface="Consolas" panose="020B0609020204030204" pitchFamily="49" charset="0"/>
              </a:rPr>
              <a:t>="app"&gt;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body</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tabs</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pane</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title</a:t>
            </a:r>
            <a:r>
              <a:rPr lang="en-US" sz="1350" dirty="0">
                <a:solidFill>
                  <a:srgbClr val="0000FF"/>
                </a:solidFill>
                <a:latin typeface="Consolas" panose="020B0609020204030204" pitchFamily="49" charset="0"/>
                <a:cs typeface="Consolas" panose="020B0609020204030204" pitchFamily="49" charset="0"/>
              </a:rPr>
              <a:t>="Localization"&gt;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Date: </a:t>
            </a:r>
            <a:r>
              <a:rPr lang="en-US" sz="1350" b="1" dirty="0">
                <a:solidFill>
                  <a:srgbClr val="000000"/>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00080"/>
                </a:solidFill>
                <a:latin typeface="Consolas" panose="020B0609020204030204" pitchFamily="49" charset="0"/>
                <a:cs typeface="Consolas" panose="020B0609020204030204" pitchFamily="49" charset="0"/>
              </a:rPr>
              <a:t>'2013-04-01'</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00080"/>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00080"/>
                </a:solidFill>
                <a:latin typeface="Consolas" panose="020B0609020204030204" pitchFamily="49" charset="0"/>
                <a:cs typeface="Consolas" panose="020B0609020204030204" pitchFamily="49" charset="0"/>
              </a:rPr>
              <a:t>date:'</a:t>
            </a:r>
            <a:r>
              <a:rPr lang="en-US" sz="1350" dirty="0" err="1">
                <a:solidFill>
                  <a:srgbClr val="800080"/>
                </a:solidFill>
                <a:latin typeface="Consolas" panose="020B0609020204030204" pitchFamily="49" charset="0"/>
                <a:cs typeface="Consolas" panose="020B0609020204030204" pitchFamily="49" charset="0"/>
              </a:rPr>
              <a:t>fullDate</a:t>
            </a:r>
            <a:r>
              <a:rPr lang="en-US" sz="1350" dirty="0">
                <a:solidFill>
                  <a:srgbClr val="800080"/>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000000"/>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err="1">
                <a:solidFill>
                  <a:srgbClr val="800000"/>
                </a:solidFill>
                <a:latin typeface="Consolas" panose="020B0609020204030204" pitchFamily="49" charset="0"/>
                <a:cs typeface="Consolas" panose="020B0609020204030204" pitchFamily="49" charset="0"/>
              </a:rPr>
              <a:t>br</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Currency: </a:t>
            </a:r>
            <a:r>
              <a:rPr lang="en-US" sz="1350" b="1" dirty="0">
                <a:solidFill>
                  <a:srgbClr val="000000"/>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00080"/>
                </a:solidFill>
                <a:latin typeface="Consolas" panose="020B0609020204030204" pitchFamily="49" charset="0"/>
                <a:cs typeface="Consolas" panose="020B0609020204030204" pitchFamily="49" charset="0"/>
              </a:rPr>
              <a:t>123456</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00080"/>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00080"/>
                </a:solidFill>
                <a:latin typeface="Consolas" panose="020B0609020204030204" pitchFamily="49" charset="0"/>
                <a:cs typeface="Consolas" panose="020B0609020204030204" pitchFamily="49" charset="0"/>
              </a:rPr>
              <a:t>currency</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000000"/>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err="1">
                <a:solidFill>
                  <a:srgbClr val="800000"/>
                </a:solidFill>
                <a:latin typeface="Consolas" panose="020B0609020204030204" pitchFamily="49" charset="0"/>
                <a:cs typeface="Consolas" panose="020B0609020204030204" pitchFamily="49" charset="0"/>
              </a:rPr>
              <a:t>br</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Number: </a:t>
            </a:r>
            <a:r>
              <a:rPr lang="en-US" sz="1350" b="1" dirty="0">
                <a:solidFill>
                  <a:srgbClr val="000000"/>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00080"/>
                </a:solidFill>
                <a:latin typeface="Consolas" panose="020B0609020204030204" pitchFamily="49" charset="0"/>
                <a:cs typeface="Consolas" panose="020B0609020204030204" pitchFamily="49" charset="0"/>
              </a:rPr>
              <a:t>98765.4321</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00080"/>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00080"/>
                </a:solidFill>
                <a:latin typeface="Consolas" panose="020B0609020204030204" pitchFamily="49" charset="0"/>
                <a:cs typeface="Consolas" panose="020B0609020204030204" pitchFamily="49" charset="0"/>
              </a:rPr>
              <a:t>number</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000000"/>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err="1">
                <a:solidFill>
                  <a:srgbClr val="800000"/>
                </a:solidFill>
                <a:latin typeface="Consolas" panose="020B0609020204030204" pitchFamily="49" charset="0"/>
                <a:cs typeface="Consolas" panose="020B0609020204030204" pitchFamily="49" charset="0"/>
              </a:rPr>
              <a:t>br</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pane</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pane</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title</a:t>
            </a:r>
            <a:r>
              <a:rPr lang="en-US" sz="1350" dirty="0">
                <a:solidFill>
                  <a:srgbClr val="0000FF"/>
                </a:solidFill>
                <a:latin typeface="Consolas" panose="020B0609020204030204" pitchFamily="49" charset="0"/>
                <a:cs typeface="Consolas" panose="020B0609020204030204" pitchFamily="49" charset="0"/>
              </a:rPr>
              <a:t>="Pluralization"&gt;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div</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FF0000"/>
                </a:solidFill>
                <a:latin typeface="Consolas" panose="020B0609020204030204" pitchFamily="49" charset="0"/>
                <a:cs typeface="Consolas" panose="020B0609020204030204" pitchFamily="49" charset="0"/>
              </a:rPr>
              <a:t>ng</a:t>
            </a:r>
            <a:r>
              <a:rPr lang="en-US" sz="1350" dirty="0">
                <a:solidFill>
                  <a:srgbClr val="FF0000"/>
                </a:solidFill>
                <a:latin typeface="Consolas" panose="020B0609020204030204" pitchFamily="49" charset="0"/>
                <a:cs typeface="Consolas" panose="020B0609020204030204" pitchFamily="49" charset="0"/>
              </a:rPr>
              <a:t>-controller</a:t>
            </a:r>
            <a:r>
              <a:rPr lang="en-US" sz="1350" dirty="0">
                <a:solidFill>
                  <a:srgbClr val="0000FF"/>
                </a:solidFill>
                <a:latin typeface="Consolas" panose="020B0609020204030204" pitchFamily="49" charset="0"/>
                <a:cs typeface="Consolas" panose="020B0609020204030204" pitchFamily="49" charset="0"/>
              </a:rPr>
              <a:t>="</a:t>
            </a:r>
            <a:r>
              <a:rPr lang="en-US" sz="1350" dirty="0" err="1">
                <a:solidFill>
                  <a:srgbClr val="0000FF"/>
                </a:solidFill>
                <a:latin typeface="Consolas" panose="020B0609020204030204" pitchFamily="49" charset="0"/>
                <a:cs typeface="Consolas" panose="020B0609020204030204" pitchFamily="49" charset="0"/>
              </a:rPr>
              <a:t>BeerCounter</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div</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FF0000"/>
                </a:solidFill>
                <a:latin typeface="Consolas" panose="020B0609020204030204" pitchFamily="49" charset="0"/>
                <a:cs typeface="Consolas" panose="020B0609020204030204" pitchFamily="49" charset="0"/>
              </a:rPr>
              <a:t>ng</a:t>
            </a:r>
            <a:r>
              <a:rPr lang="en-US" sz="1350" dirty="0">
                <a:solidFill>
                  <a:srgbClr val="FF0000"/>
                </a:solidFill>
                <a:latin typeface="Consolas" panose="020B0609020204030204" pitchFamily="49" charset="0"/>
                <a:cs typeface="Consolas" panose="020B0609020204030204" pitchFamily="49" charset="0"/>
              </a:rPr>
              <a:t>-repeat</a:t>
            </a:r>
            <a:r>
              <a:rPr lang="en-US" sz="1350" dirty="0">
                <a:solidFill>
                  <a:srgbClr val="0000FF"/>
                </a:solidFill>
                <a:latin typeface="Consolas" panose="020B0609020204030204" pitchFamily="49" charset="0"/>
                <a:cs typeface="Consolas" panose="020B0609020204030204" pitchFamily="49" charset="0"/>
              </a:rPr>
              <a:t>="</a:t>
            </a:r>
            <a:r>
              <a:rPr lang="en-US" sz="1350" dirty="0" err="1">
                <a:solidFill>
                  <a:srgbClr val="0000FF"/>
                </a:solidFill>
                <a:latin typeface="Consolas" panose="020B0609020204030204" pitchFamily="49" charset="0"/>
                <a:cs typeface="Consolas" panose="020B0609020204030204" pitchFamily="49" charset="0"/>
              </a:rPr>
              <a:t>beerCount</a:t>
            </a:r>
            <a:r>
              <a:rPr lang="en-US" sz="1350" dirty="0">
                <a:solidFill>
                  <a:srgbClr val="0000FF"/>
                </a:solidFill>
                <a:latin typeface="Consolas" panose="020B0609020204030204" pitchFamily="49" charset="0"/>
                <a:cs typeface="Consolas" panose="020B0609020204030204" pitchFamily="49" charset="0"/>
              </a:rPr>
              <a:t> in beers"&gt;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err="1">
                <a:solidFill>
                  <a:srgbClr val="800000"/>
                </a:solidFill>
                <a:latin typeface="Consolas" panose="020B0609020204030204" pitchFamily="49" charset="0"/>
                <a:cs typeface="Consolas" panose="020B0609020204030204" pitchFamily="49" charset="0"/>
              </a:rPr>
              <a:t>ng</a:t>
            </a:r>
            <a:r>
              <a:rPr lang="en-US" sz="1350" dirty="0">
                <a:solidFill>
                  <a:srgbClr val="800000"/>
                </a:solidFill>
                <a:latin typeface="Consolas" panose="020B0609020204030204" pitchFamily="49" charset="0"/>
                <a:cs typeface="Consolas" panose="020B0609020204030204" pitchFamily="49" charset="0"/>
              </a:rPr>
              <a:t>-pluralize</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count</a:t>
            </a:r>
            <a:r>
              <a:rPr lang="en-US" sz="1350" dirty="0">
                <a:solidFill>
                  <a:srgbClr val="0000FF"/>
                </a:solidFill>
                <a:latin typeface="Consolas" panose="020B0609020204030204" pitchFamily="49" charset="0"/>
                <a:cs typeface="Consolas" panose="020B0609020204030204" pitchFamily="49" charset="0"/>
              </a:rPr>
              <a:t>="</a:t>
            </a:r>
            <a:r>
              <a:rPr lang="en-US" sz="1350" dirty="0" err="1">
                <a:solidFill>
                  <a:srgbClr val="0000FF"/>
                </a:solidFill>
                <a:latin typeface="Consolas" panose="020B0609020204030204" pitchFamily="49" charset="0"/>
                <a:cs typeface="Consolas" panose="020B0609020204030204" pitchFamily="49" charset="0"/>
              </a:rPr>
              <a:t>beerCount</a:t>
            </a:r>
            <a:r>
              <a:rPr lang="en-US" sz="1350" dirty="0">
                <a:solidFill>
                  <a:srgbClr val="0000FF"/>
                </a:solidFill>
                <a:latin typeface="Consolas" panose="020B0609020204030204" pitchFamily="49" charset="0"/>
                <a:cs typeface="Consolas" panose="020B0609020204030204" pitchFamily="49" charset="0"/>
              </a:rPr>
              <a: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when</a:t>
            </a:r>
            <a:r>
              <a:rPr lang="en-US" sz="1350" dirty="0">
                <a:solidFill>
                  <a:srgbClr val="0000FF"/>
                </a:solidFill>
                <a:latin typeface="Consolas" panose="020B0609020204030204" pitchFamily="49" charset="0"/>
                <a:cs typeface="Consolas" panose="020B0609020204030204" pitchFamily="49" charset="0"/>
              </a:rPr>
              <a:t>="</a:t>
            </a:r>
            <a:r>
              <a:rPr lang="en-US" sz="1350" dirty="0" err="1">
                <a:solidFill>
                  <a:srgbClr val="0000FF"/>
                </a:solidFill>
                <a:latin typeface="Consolas" panose="020B0609020204030204" pitchFamily="49" charset="0"/>
                <a:cs typeface="Consolas" panose="020B0609020204030204" pitchFamily="49" charset="0"/>
              </a:rPr>
              <a:t>beerForms</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err="1">
                <a:solidFill>
                  <a:srgbClr val="800000"/>
                </a:solidFill>
                <a:latin typeface="Consolas" panose="020B0609020204030204" pitchFamily="49" charset="0"/>
                <a:cs typeface="Consolas" panose="020B0609020204030204" pitchFamily="49" charset="0"/>
              </a:rPr>
              <a:t>ng</a:t>
            </a:r>
            <a:r>
              <a:rPr lang="en-US" sz="1350" dirty="0">
                <a:solidFill>
                  <a:srgbClr val="800000"/>
                </a:solidFill>
                <a:latin typeface="Consolas" panose="020B0609020204030204" pitchFamily="49" charset="0"/>
                <a:cs typeface="Consolas" panose="020B0609020204030204" pitchFamily="49" charset="0"/>
              </a:rPr>
              <a:t>-pluralize</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div</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div</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pane</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tabs</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body</a:t>
            </a:r>
            <a:r>
              <a:rPr lang="en-US" sz="135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r>
              <a:rPr lang="en-US" sz="1350" dirty="0">
                <a:solidFill>
                  <a:srgbClr val="0000FF"/>
                </a:solidFill>
                <a:latin typeface="Consolas" panose="020B0609020204030204" pitchFamily="49" charset="0"/>
                <a:cs typeface="Consolas" panose="020B0609020204030204" pitchFamily="49" charset="0"/>
              </a:rPr>
              <a:t>&lt;/</a:t>
            </a:r>
            <a:r>
              <a:rPr lang="en-US" sz="1350" dirty="0">
                <a:solidFill>
                  <a:srgbClr val="800000"/>
                </a:solidFill>
                <a:latin typeface="Consolas" panose="020B0609020204030204" pitchFamily="49" charset="0"/>
                <a:cs typeface="Consolas" panose="020B0609020204030204" pitchFamily="49" charset="0"/>
              </a:rPr>
              <a:t>html</a:t>
            </a:r>
            <a:r>
              <a:rPr lang="en-US" sz="1350" dirty="0">
                <a:solidFill>
                  <a:srgbClr val="0000FF"/>
                </a:solidFill>
                <a:latin typeface="Consolas" panose="020B0609020204030204" pitchFamily="49" charset="0"/>
                <a:cs typeface="Consolas" panose="020B0609020204030204" pitchFamily="49" charset="0"/>
              </a:rPr>
              <a:t>&gt;</a:t>
            </a:r>
            <a:r>
              <a:rPr lang="en-US" sz="1350" dirty="0">
                <a:solidFill>
                  <a:srgbClr val="000000"/>
                </a:solidFill>
                <a:latin typeface="Consolas" panose="020B0609020204030204" pitchFamily="49" charset="0"/>
                <a:cs typeface="Consolas" panose="020B0609020204030204" pitchFamily="49" charset="0"/>
              </a:rPr>
              <a:t> </a:t>
            </a:r>
            <a:endParaRPr lang="en-US" sz="1350" dirty="0">
              <a:latin typeface="Arial" panose="020B0604020202020204" pitchFamily="34" charset="0"/>
            </a:endParaRPr>
          </a:p>
        </p:txBody>
      </p:sp>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902531" y="3106143"/>
            <a:ext cx="2082798" cy="2082798"/>
          </a:xfrm>
          <a:prstGeom prst="rect">
            <a:avLst/>
          </a:prstGeom>
        </p:spPr>
      </p:pic>
    </p:spTree>
    <p:extLst>
      <p:ext uri="{BB962C8B-B14F-4D97-AF65-F5344CB8AC3E}">
        <p14:creationId xmlns:p14="http://schemas.microsoft.com/office/powerpoint/2010/main" val="2386190343"/>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Modern web standards</a:t>
            </a:r>
            <a:endParaRPr lang="en-US" dirty="0"/>
          </a:p>
        </p:txBody>
      </p:sp>
      <p:sp>
        <p:nvSpPr>
          <p:cNvPr id="5" name="Content Placeholder 4"/>
          <p:cNvSpPr>
            <a:spLocks noGrp="1"/>
          </p:cNvSpPr>
          <p:nvPr>
            <p:ph type="body" sz="quarter" idx="10"/>
          </p:nvPr>
        </p:nvSpPr>
        <p:spPr/>
        <p:txBody>
          <a:bodyPr>
            <a:normAutofit lnSpcReduction="10000"/>
          </a:bodyPr>
          <a:lstStyle/>
          <a:p>
            <a:r>
              <a:rPr lang="en-US" smtClean="0"/>
              <a:t>JavaScript library overview</a:t>
            </a:r>
            <a:endParaRPr lang="en-US" dirty="0" smtClean="0"/>
          </a:p>
        </p:txBody>
      </p:sp>
      <p:sp>
        <p:nvSpPr>
          <p:cNvPr id="2" name="Text Placeholder 1"/>
          <p:cNvSpPr>
            <a:spLocks noGrp="1"/>
          </p:cNvSpPr>
          <p:nvPr>
            <p:ph type="body" sz="quarter" idx="11"/>
          </p:nvPr>
        </p:nvSpPr>
        <p:spPr/>
        <p:txBody>
          <a:bodyPr>
            <a:normAutofit/>
          </a:bodyPr>
          <a:lstStyle/>
          <a:p>
            <a:r>
              <a:rPr lang="en-US" dirty="0" smtClean="0"/>
              <a:t>DEMO Ember.JS</a:t>
            </a:r>
            <a:endParaRPr lang="en-US" dirty="0"/>
          </a:p>
        </p:txBody>
      </p:sp>
    </p:spTree>
    <p:extLst>
      <p:ext uri="{BB962C8B-B14F-4D97-AF65-F5344CB8AC3E}">
        <p14:creationId xmlns:p14="http://schemas.microsoft.com/office/powerpoint/2010/main" val="3532936946"/>
      </p:ext>
    </p:extLst>
  </p:cSld>
  <p:clrMapOvr>
    <a:masterClrMapping/>
  </p:clrMapOvr>
  <mc:AlternateContent xmlns:mc="http://schemas.openxmlformats.org/markup-compatibility/2006" xmlns:p14="http://schemas.microsoft.com/office/powerpoint/2010/main">
    <mc:Choice Requires="p14">
      <p:transition spd="slow" p14:dur="2000" advTm="1092"/>
    </mc:Choice>
    <mc:Fallback xmlns="">
      <p:transition spd="slow" advTm="109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2753" y="504610"/>
            <a:ext cx="3473568" cy="77892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3567511" y="0"/>
            <a:ext cx="5576489" cy="51435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bwMode="auto">
          <a:xfrm>
            <a:off x="206829" y="732373"/>
            <a:ext cx="8935982" cy="39862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defTabSz="685574" fontAlgn="base">
              <a:lnSpc>
                <a:spcPct val="150000"/>
              </a:lnSpc>
              <a:spcBef>
                <a:spcPct val="0"/>
              </a:spcBef>
              <a:spcAft>
                <a:spcPct val="0"/>
              </a:spcAft>
            </a:pPr>
            <a:r>
              <a:rPr lang="en-US" sz="2400" dirty="0">
                <a:gradFill>
                  <a:gsLst>
                    <a:gs pos="0">
                      <a:srgbClr val="FFFFFF"/>
                    </a:gs>
                    <a:gs pos="100000">
                      <a:srgbClr val="FFFFFF"/>
                    </a:gs>
                  </a:gsLst>
                  <a:lin ang="5400000" scaled="0"/>
                </a:gradFill>
              </a:rPr>
              <a:t>Ember is a framework</a:t>
            </a:r>
          </a:p>
          <a:p>
            <a:pPr defTabSz="685574" fontAlgn="base">
              <a:lnSpc>
                <a:spcPct val="150000"/>
              </a:lnSpc>
              <a:spcBef>
                <a:spcPct val="0"/>
              </a:spcBef>
              <a:spcAft>
                <a:spcPct val="0"/>
              </a:spcAft>
            </a:pPr>
            <a:r>
              <a:rPr lang="en-US" sz="2400" dirty="0">
                <a:gradFill>
                  <a:gsLst>
                    <a:gs pos="0">
                      <a:srgbClr val="FFFFFF"/>
                    </a:gs>
                    <a:gs pos="100000">
                      <a:srgbClr val="FFFFFF"/>
                    </a:gs>
                  </a:gsLst>
                  <a:lin ang="5400000" scaled="0"/>
                </a:gradFill>
              </a:rPr>
              <a:t>Convention over </a:t>
            </a:r>
            <a:r>
              <a:rPr lang="en-US" sz="2400" dirty="0" err="1">
                <a:gradFill>
                  <a:gsLst>
                    <a:gs pos="0">
                      <a:srgbClr val="FFFFFF"/>
                    </a:gs>
                    <a:gs pos="100000">
                      <a:srgbClr val="FFFFFF"/>
                    </a:gs>
                  </a:gsLst>
                  <a:lin ang="5400000" scaled="0"/>
                </a:gradFill>
              </a:rPr>
              <a:t>config</a:t>
            </a:r>
            <a:endParaRPr lang="en-US" sz="2400" dirty="0">
              <a:gradFill>
                <a:gsLst>
                  <a:gs pos="0">
                    <a:srgbClr val="FFFFFF"/>
                  </a:gs>
                  <a:gs pos="100000">
                    <a:srgbClr val="FFFFFF"/>
                  </a:gs>
                </a:gsLst>
                <a:lin ang="5400000" scaled="0"/>
              </a:gradFill>
            </a:endParaRPr>
          </a:p>
          <a:p>
            <a:pPr defTabSz="685574" fontAlgn="base">
              <a:lnSpc>
                <a:spcPct val="150000"/>
              </a:lnSpc>
              <a:spcBef>
                <a:spcPct val="0"/>
              </a:spcBef>
              <a:spcAft>
                <a:spcPct val="0"/>
              </a:spcAft>
            </a:pPr>
            <a:r>
              <a:rPr lang="en-US" sz="2400" dirty="0">
                <a:gradFill>
                  <a:gsLst>
                    <a:gs pos="0">
                      <a:srgbClr val="FFFFFF"/>
                    </a:gs>
                    <a:gs pos="100000">
                      <a:srgbClr val="FFFFFF"/>
                    </a:gs>
                  </a:gsLst>
                  <a:lin ang="5400000" scaled="0"/>
                </a:gradFill>
              </a:rPr>
              <a:t>URLs are important</a:t>
            </a:r>
          </a:p>
        </p:txBody>
      </p:sp>
      <p:sp>
        <p:nvSpPr>
          <p:cNvPr id="2" name="Title 1"/>
          <p:cNvSpPr>
            <a:spLocks noGrp="1"/>
          </p:cNvSpPr>
          <p:nvPr>
            <p:ph type="title"/>
          </p:nvPr>
        </p:nvSpPr>
        <p:spPr>
          <a:xfrm>
            <a:off x="398211" y="350967"/>
            <a:ext cx="2645027" cy="1243519"/>
          </a:xfrm>
          <a:prstGeom prst="rect">
            <a:avLst/>
          </a:prstGeom>
        </p:spPr>
        <p:txBody>
          <a:bodyPr/>
          <a:lstStyle/>
          <a:p>
            <a:r>
              <a:rPr lang="en-US" dirty="0" smtClean="0"/>
              <a:t>Ember.js</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861" y="396988"/>
            <a:ext cx="5387139" cy="35509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0512" y="2693741"/>
            <a:ext cx="2314575" cy="2200275"/>
          </a:xfrm>
          <a:prstGeom prst="rect">
            <a:avLst/>
          </a:prstGeom>
        </p:spPr>
      </p:pic>
    </p:spTree>
    <p:extLst>
      <p:ext uri="{BB962C8B-B14F-4D97-AF65-F5344CB8AC3E}">
        <p14:creationId xmlns:p14="http://schemas.microsoft.com/office/powerpoint/2010/main" val="1779896309"/>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3"/>
          <a:stretch>
            <a:fillRect/>
          </a:stretch>
        </p:blipFill>
        <p:spPr>
          <a:xfrm>
            <a:off x="-227172" y="-661512"/>
            <a:ext cx="10215563" cy="6329363"/>
          </a:xfrm>
          <a:prstGeom prst="rect">
            <a:avLst/>
          </a:prstGeom>
        </p:spPr>
      </p:pic>
    </p:spTree>
    <p:extLst>
      <p:ext uri="{BB962C8B-B14F-4D97-AF65-F5344CB8AC3E}">
        <p14:creationId xmlns:p14="http://schemas.microsoft.com/office/powerpoint/2010/main" val="2821781082"/>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Ember.js</a:t>
            </a:r>
            <a:endParaRPr lang="en-US" dirty="0"/>
          </a:p>
        </p:txBody>
      </p:sp>
    </p:spTree>
    <p:extLst>
      <p:ext uri="{BB962C8B-B14F-4D97-AF65-F5344CB8AC3E}">
        <p14:creationId xmlns:p14="http://schemas.microsoft.com/office/powerpoint/2010/main" val="818511077"/>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GB" dirty="0"/>
              <a:t>&lt;div class="back correct flip</a:t>
            </a:r>
            <a:r>
              <a:rPr lang="en-GB" dirty="0" smtClean="0"/>
              <a:t>"&gt;…&lt;/div&gt;</a:t>
            </a:r>
          </a:p>
          <a:p>
            <a:r>
              <a:rPr lang="en-GB" dirty="0"/>
              <a:t>&lt;div class</a:t>
            </a:r>
            <a:r>
              <a:rPr lang="en-GB" dirty="0" smtClean="0"/>
              <a:t>=“front flip</a:t>
            </a:r>
            <a:r>
              <a:rPr lang="en-GB" dirty="0"/>
              <a:t>"&gt;…&lt;/div</a:t>
            </a:r>
            <a:r>
              <a:rPr lang="en-GB" dirty="0" smtClean="0"/>
              <a:t>&gt;</a:t>
            </a:r>
          </a:p>
          <a:p>
            <a:endParaRPr lang="en-GB" dirty="0"/>
          </a:p>
          <a:p>
            <a:r>
              <a:rPr lang="en-GB" dirty="0"/>
              <a:t>&lt;div class="</a:t>
            </a:r>
            <a:r>
              <a:rPr lang="en-GB" dirty="0" smtClean="0"/>
              <a:t>back"&gt;…&lt;/</a:t>
            </a:r>
            <a:r>
              <a:rPr lang="en-GB" dirty="0"/>
              <a:t>div&gt;</a:t>
            </a:r>
          </a:p>
          <a:p>
            <a:r>
              <a:rPr lang="en-GB" dirty="0"/>
              <a:t>&lt;div class=“</a:t>
            </a:r>
            <a:r>
              <a:rPr lang="en-GB" dirty="0" smtClean="0"/>
              <a:t>front"&gt;…&lt;/</a:t>
            </a:r>
            <a:r>
              <a:rPr lang="en-GB" dirty="0"/>
              <a:t>div&gt;</a:t>
            </a:r>
          </a:p>
          <a:p>
            <a:endParaRPr lang="en-GB" dirty="0"/>
          </a:p>
          <a:p>
            <a:endParaRPr lang="en-GB" dirty="0"/>
          </a:p>
        </p:txBody>
      </p:sp>
      <p:sp>
        <p:nvSpPr>
          <p:cNvPr id="4" name="Content Placeholder 3"/>
          <p:cNvSpPr>
            <a:spLocks noGrp="1"/>
          </p:cNvSpPr>
          <p:nvPr>
            <p:ph sz="quarter" idx="10"/>
          </p:nvPr>
        </p:nvSpPr>
        <p:spPr/>
        <p:txBody>
          <a:bodyPr/>
          <a:lstStyle/>
          <a:p>
            <a:endParaRPr lang="en-GB"/>
          </a:p>
        </p:txBody>
      </p:sp>
      <p:sp>
        <p:nvSpPr>
          <p:cNvPr id="3" name="Title 2"/>
          <p:cNvSpPr>
            <a:spLocks noGrp="1"/>
          </p:cNvSpPr>
          <p:nvPr>
            <p:ph type="title"/>
          </p:nvPr>
        </p:nvSpPr>
        <p:spPr/>
        <p:txBody>
          <a:bodyPr>
            <a:normAutofit fontScale="90000"/>
          </a:bodyPr>
          <a:lstStyle/>
          <a:p>
            <a:r>
              <a:rPr lang="en-GB" dirty="0" smtClean="0"/>
              <a:t>CSS Wizardry</a:t>
            </a:r>
            <a:endParaRPr lang="en-GB" dirty="0"/>
          </a:p>
        </p:txBody>
      </p:sp>
    </p:spTree>
    <p:extLst>
      <p:ext uri="{BB962C8B-B14F-4D97-AF65-F5344CB8AC3E}">
        <p14:creationId xmlns:p14="http://schemas.microsoft.com/office/powerpoint/2010/main" val="12799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200025" y="491683"/>
            <a:ext cx="3695570" cy="3249247"/>
          </a:xfrm>
        </p:spPr>
        <p:txBody>
          <a:bodyPr>
            <a:normAutofit fontScale="25000" lnSpcReduction="20000"/>
          </a:bodyPr>
          <a:lstStyle/>
          <a:p>
            <a:endParaRPr lang="en-GB" dirty="0"/>
          </a:p>
          <a:p>
            <a:r>
              <a:rPr lang="en-GB" sz="3200" dirty="0"/>
              <a:t>/* flip speed */</a:t>
            </a:r>
          </a:p>
          <a:p>
            <a:r>
              <a:rPr lang="en-GB" sz="3200" dirty="0"/>
              <a:t>.flip-container &gt; div {</a:t>
            </a:r>
          </a:p>
          <a:p>
            <a:r>
              <a:rPr lang="en-GB" sz="3200" dirty="0"/>
              <a:t>    position: absolute;</a:t>
            </a:r>
          </a:p>
          <a:p>
            <a:r>
              <a:rPr lang="en-GB" sz="3200" dirty="0"/>
              <a:t>    -</a:t>
            </a:r>
            <a:r>
              <a:rPr lang="en-GB" sz="3200" dirty="0" err="1"/>
              <a:t>moz</a:t>
            </a:r>
            <a:r>
              <a:rPr lang="en-GB" sz="3200" dirty="0"/>
              <a:t>-transition: .2s;</a:t>
            </a:r>
          </a:p>
          <a:p>
            <a:r>
              <a:rPr lang="en-GB" sz="3200" dirty="0"/>
              <a:t>    -o-transition: .2s;</a:t>
            </a:r>
          </a:p>
          <a:p>
            <a:r>
              <a:rPr lang="en-GB" sz="3200" dirty="0"/>
              <a:t>    -</a:t>
            </a:r>
            <a:r>
              <a:rPr lang="en-GB" sz="3200" dirty="0" err="1"/>
              <a:t>webkit</a:t>
            </a:r>
            <a:r>
              <a:rPr lang="en-GB" sz="3200" dirty="0"/>
              <a:t>-transition: .2s;</a:t>
            </a:r>
          </a:p>
          <a:p>
            <a:r>
              <a:rPr lang="en-GB" sz="3200" dirty="0"/>
              <a:t>    transition: .2s;</a:t>
            </a:r>
          </a:p>
          <a:p>
            <a:r>
              <a:rPr lang="en-GB" sz="3200" dirty="0"/>
              <a:t>}</a:t>
            </a:r>
          </a:p>
          <a:p>
            <a:endParaRPr lang="en-GB" sz="3200" dirty="0"/>
          </a:p>
          <a:p>
            <a:r>
              <a:rPr lang="en-GB" sz="3200" dirty="0"/>
              <a:t>/* hide back of pane during flip */</a:t>
            </a:r>
          </a:p>
          <a:p>
            <a:r>
              <a:rPr lang="en-GB" sz="3200" dirty="0"/>
              <a:t>.front, .back {</a:t>
            </a:r>
          </a:p>
          <a:p>
            <a:r>
              <a:rPr lang="en-GB" sz="3200" dirty="0"/>
              <a:t>    -</a:t>
            </a:r>
            <a:r>
              <a:rPr lang="en-GB" sz="3200" dirty="0" err="1"/>
              <a:t>moz</a:t>
            </a:r>
            <a:r>
              <a:rPr lang="en-GB" sz="3200" dirty="0"/>
              <a:t>-</a:t>
            </a:r>
            <a:r>
              <a:rPr lang="en-GB" sz="3200" dirty="0" err="1"/>
              <a:t>backface</a:t>
            </a:r>
            <a:r>
              <a:rPr lang="en-GB" sz="3200" dirty="0"/>
              <a:t>-visibility: hidden;</a:t>
            </a:r>
          </a:p>
          <a:p>
            <a:r>
              <a:rPr lang="en-GB" sz="3200" dirty="0"/>
              <a:t>    -</a:t>
            </a:r>
            <a:r>
              <a:rPr lang="en-GB" sz="3200" dirty="0" err="1"/>
              <a:t>webkit</a:t>
            </a:r>
            <a:r>
              <a:rPr lang="en-GB" sz="3200" dirty="0"/>
              <a:t>-</a:t>
            </a:r>
            <a:r>
              <a:rPr lang="en-GB" sz="3200" dirty="0" err="1"/>
              <a:t>backface</a:t>
            </a:r>
            <a:r>
              <a:rPr lang="en-GB" sz="3200" dirty="0"/>
              <a:t>-visibility: hidden;</a:t>
            </a:r>
          </a:p>
          <a:p>
            <a:r>
              <a:rPr lang="en-GB" sz="3200" dirty="0"/>
              <a:t>    </a:t>
            </a:r>
            <a:r>
              <a:rPr lang="en-GB" sz="3200" dirty="0" err="1"/>
              <a:t>backface</a:t>
            </a:r>
            <a:r>
              <a:rPr lang="en-GB" sz="3200" dirty="0"/>
              <a:t>-visibility: hidden;</a:t>
            </a:r>
          </a:p>
          <a:p>
            <a:r>
              <a:rPr lang="en-GB" sz="3200" dirty="0"/>
              <a:t>}</a:t>
            </a:r>
          </a:p>
          <a:p>
            <a:endParaRPr lang="en-GB" sz="3200" dirty="0"/>
          </a:p>
          <a:p>
            <a:r>
              <a:rPr lang="en-GB" sz="3200" dirty="0"/>
              <a:t>/* flip transformation */</a:t>
            </a:r>
          </a:p>
          <a:p>
            <a:r>
              <a:rPr lang="en-GB" sz="3200" dirty="0"/>
              <a:t>.flip-container </a:t>
            </a:r>
            <a:r>
              <a:rPr lang="en-GB" sz="3200" dirty="0" err="1"/>
              <a:t>div.front</a:t>
            </a:r>
            <a:r>
              <a:rPr lang="en-GB" sz="3200" dirty="0"/>
              <a:t> {</a:t>
            </a:r>
          </a:p>
          <a:p>
            <a:r>
              <a:rPr lang="en-GB" sz="3200" dirty="0"/>
              <a:t>    -</a:t>
            </a:r>
            <a:r>
              <a:rPr lang="en-GB" sz="3200" dirty="0" err="1"/>
              <a:t>moz</a:t>
            </a:r>
            <a:r>
              <a:rPr lang="en-GB" sz="3200" dirty="0"/>
              <a:t>-transform: perspective(2000px) </a:t>
            </a:r>
            <a:r>
              <a:rPr lang="en-GB" sz="3200" dirty="0" err="1"/>
              <a:t>rotateY</a:t>
            </a:r>
            <a:r>
              <a:rPr lang="en-GB" sz="3200" dirty="0"/>
              <a:t>(0deg);</a:t>
            </a:r>
          </a:p>
          <a:p>
            <a:r>
              <a:rPr lang="en-GB" sz="3200" dirty="0"/>
              <a:t>    -</a:t>
            </a:r>
            <a:r>
              <a:rPr lang="en-GB" sz="3200" dirty="0" err="1"/>
              <a:t>webkit</a:t>
            </a:r>
            <a:r>
              <a:rPr lang="en-GB" sz="3200" dirty="0"/>
              <a:t>-transform: perspective(2000px) </a:t>
            </a:r>
            <a:r>
              <a:rPr lang="en-GB" sz="3200" dirty="0" err="1"/>
              <a:t>rotateY</a:t>
            </a:r>
            <a:r>
              <a:rPr lang="en-GB" sz="3200" dirty="0"/>
              <a:t>(0deg);</a:t>
            </a:r>
          </a:p>
          <a:p>
            <a:r>
              <a:rPr lang="en-GB" sz="3200" dirty="0"/>
              <a:t>    -o-transform: perspective(2000px) </a:t>
            </a:r>
            <a:r>
              <a:rPr lang="en-GB" sz="3200" dirty="0" err="1"/>
              <a:t>rotateY</a:t>
            </a:r>
            <a:r>
              <a:rPr lang="en-GB" sz="3200" dirty="0"/>
              <a:t>(0deg);</a:t>
            </a:r>
          </a:p>
          <a:p>
            <a:r>
              <a:rPr lang="en-GB" sz="3200" dirty="0"/>
              <a:t>    transform: perspective(2000px) </a:t>
            </a:r>
            <a:r>
              <a:rPr lang="en-GB" sz="3200" dirty="0" err="1"/>
              <a:t>rotateY</a:t>
            </a:r>
            <a:r>
              <a:rPr lang="en-GB" sz="3200" dirty="0"/>
              <a:t>(0deg);</a:t>
            </a:r>
          </a:p>
          <a:p>
            <a:r>
              <a:rPr lang="en-GB" sz="3200" dirty="0"/>
              <a:t>}</a:t>
            </a:r>
          </a:p>
          <a:p>
            <a:endParaRPr lang="en-GB" sz="3200" dirty="0"/>
          </a:p>
        </p:txBody>
      </p:sp>
      <p:sp>
        <p:nvSpPr>
          <p:cNvPr id="3" name="Content Placeholder 2"/>
          <p:cNvSpPr>
            <a:spLocks noGrp="1"/>
          </p:cNvSpPr>
          <p:nvPr>
            <p:ph sz="quarter" idx="10"/>
          </p:nvPr>
        </p:nvSpPr>
        <p:spPr/>
        <p:txBody>
          <a:bodyPr/>
          <a:lstStyle/>
          <a:p>
            <a:r>
              <a:rPr lang="en-GB" dirty="0"/>
              <a:t>https://github.com/thebeebs/geekQuizSPA</a:t>
            </a:r>
          </a:p>
        </p:txBody>
      </p:sp>
      <p:sp>
        <p:nvSpPr>
          <p:cNvPr id="4" name="Title 3"/>
          <p:cNvSpPr>
            <a:spLocks noGrp="1"/>
          </p:cNvSpPr>
          <p:nvPr>
            <p:ph type="title"/>
          </p:nvPr>
        </p:nvSpPr>
        <p:spPr/>
        <p:txBody>
          <a:bodyPr>
            <a:normAutofit fontScale="90000"/>
          </a:bodyPr>
          <a:lstStyle/>
          <a:p>
            <a:r>
              <a:rPr lang="en-GB" dirty="0" smtClean="0"/>
              <a:t>CSS Animations</a:t>
            </a:r>
            <a:endParaRPr lang="en-GB" dirty="0"/>
          </a:p>
        </p:txBody>
      </p:sp>
      <p:sp>
        <p:nvSpPr>
          <p:cNvPr id="5" name="Content Placeholder 1"/>
          <p:cNvSpPr txBox="1">
            <a:spLocks/>
          </p:cNvSpPr>
          <p:nvPr/>
        </p:nvSpPr>
        <p:spPr>
          <a:xfrm>
            <a:off x="4692693" y="491683"/>
            <a:ext cx="3695570" cy="3249247"/>
          </a:xfrm>
          <a:prstGeom prst="rect">
            <a:avLst/>
          </a:prstGeom>
        </p:spPr>
        <p:txBody>
          <a:bodyPr>
            <a:normAutofit fontScale="32500" lnSpcReduction="20000"/>
          </a:bodyPr>
          <a:lstStyle>
            <a:lvl1pPr marL="0" indent="0" algn="l" defTabSz="914400" rtl="0" eaLnBrk="1" latinLnBrk="0" hangingPunct="1">
              <a:spcBef>
                <a:spcPct val="20000"/>
              </a:spcBef>
              <a:buFont typeface="Arial" pitchFamily="34" charset="0"/>
              <a:buNone/>
              <a:defRPr sz="2400" kern="1200">
                <a:solidFill>
                  <a:schemeClr val="bg2"/>
                </a:solidFill>
                <a:latin typeface="Consolas" panose="020B0609020204030204" pitchFamily="49" charset="0"/>
                <a:ea typeface="+mn-ea"/>
                <a:cs typeface="Consolas" panose="020B0609020204030204" pitchFamily="49" charset="0"/>
              </a:defRPr>
            </a:lvl1pPr>
            <a:lvl2pPr marL="742950" indent="-285750" algn="l" defTabSz="914400" rtl="0" eaLnBrk="1" latinLnBrk="0" hangingPunct="1">
              <a:spcBef>
                <a:spcPct val="20000"/>
              </a:spcBef>
              <a:buFont typeface="Arial" pitchFamily="34" charset="0"/>
              <a:buChar char="–"/>
              <a:defRPr sz="2800" kern="1200">
                <a:solidFill>
                  <a:schemeClr val="bg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a:t>
            </a:r>
            <a:r>
              <a:rPr lang="en-GB" dirty="0"/>
              <a:t>flip-container </a:t>
            </a:r>
            <a:r>
              <a:rPr lang="en-GB" dirty="0" err="1"/>
              <a:t>div.front.flip</a:t>
            </a:r>
            <a:r>
              <a:rPr lang="en-GB" dirty="0"/>
              <a:t> {</a:t>
            </a:r>
          </a:p>
          <a:p>
            <a:r>
              <a:rPr lang="en-GB" dirty="0"/>
              <a:t>        -</a:t>
            </a:r>
            <a:r>
              <a:rPr lang="en-GB" dirty="0" err="1"/>
              <a:t>moz</a:t>
            </a:r>
            <a:r>
              <a:rPr lang="en-GB" dirty="0"/>
              <a:t>-transform: perspective(2000px) </a:t>
            </a:r>
            <a:r>
              <a:rPr lang="en-GB" dirty="0" err="1"/>
              <a:t>rotateY</a:t>
            </a:r>
            <a:r>
              <a:rPr lang="en-GB" dirty="0"/>
              <a:t>(179.9deg);</a:t>
            </a:r>
          </a:p>
          <a:p>
            <a:r>
              <a:rPr lang="en-GB" dirty="0"/>
              <a:t>        -</a:t>
            </a:r>
            <a:r>
              <a:rPr lang="en-GB" dirty="0" err="1"/>
              <a:t>webkit</a:t>
            </a:r>
            <a:r>
              <a:rPr lang="en-GB" dirty="0"/>
              <a:t>-transform: perspective(2000px) </a:t>
            </a:r>
            <a:r>
              <a:rPr lang="en-GB" dirty="0" err="1"/>
              <a:t>rotateY</a:t>
            </a:r>
            <a:r>
              <a:rPr lang="en-GB" dirty="0"/>
              <a:t>(179.9deg);</a:t>
            </a:r>
          </a:p>
          <a:p>
            <a:r>
              <a:rPr lang="en-GB" dirty="0"/>
              <a:t>        -o-transform: perspective(2000px) </a:t>
            </a:r>
            <a:r>
              <a:rPr lang="en-GB" dirty="0" err="1"/>
              <a:t>rotateY</a:t>
            </a:r>
            <a:r>
              <a:rPr lang="en-GB" dirty="0"/>
              <a:t>(179.9deg);</a:t>
            </a:r>
          </a:p>
          <a:p>
            <a:r>
              <a:rPr lang="en-GB" dirty="0"/>
              <a:t>        transform: perspective(2000px) </a:t>
            </a:r>
            <a:r>
              <a:rPr lang="en-GB" dirty="0" err="1"/>
              <a:t>rotateY</a:t>
            </a:r>
            <a:r>
              <a:rPr lang="en-GB" dirty="0"/>
              <a:t>(179.9deg);</a:t>
            </a:r>
          </a:p>
          <a:p>
            <a:r>
              <a:rPr lang="en-GB" dirty="0"/>
              <a:t>    }</a:t>
            </a:r>
            <a:endParaRPr lang="en-GB" dirty="0" smtClean="0"/>
          </a:p>
          <a:p>
            <a:endParaRPr lang="en-GB" dirty="0" smtClean="0"/>
          </a:p>
          <a:p>
            <a:r>
              <a:rPr lang="en-GB" dirty="0" smtClean="0"/>
              <a:t>.flip-container </a:t>
            </a:r>
            <a:r>
              <a:rPr lang="en-GB" dirty="0" err="1" smtClean="0"/>
              <a:t>div.back</a:t>
            </a:r>
            <a:r>
              <a:rPr lang="en-GB" dirty="0" smtClean="0"/>
              <a:t> {</a:t>
            </a:r>
          </a:p>
          <a:p>
            <a:r>
              <a:rPr lang="en-GB" dirty="0" smtClean="0"/>
              <a:t>    -</a:t>
            </a:r>
            <a:r>
              <a:rPr lang="en-GB" dirty="0" err="1" smtClean="0"/>
              <a:t>moz</a:t>
            </a:r>
            <a:r>
              <a:rPr lang="en-GB" dirty="0" smtClean="0"/>
              <a:t>-transform: perspective(2000px) </a:t>
            </a:r>
            <a:r>
              <a:rPr lang="en-GB" dirty="0" err="1" smtClean="0"/>
              <a:t>rotateY</a:t>
            </a:r>
            <a:r>
              <a:rPr lang="en-GB" dirty="0" smtClean="0"/>
              <a:t>(-180deg);</a:t>
            </a:r>
          </a:p>
          <a:p>
            <a:r>
              <a:rPr lang="en-GB" dirty="0" smtClean="0"/>
              <a:t>    -</a:t>
            </a:r>
            <a:r>
              <a:rPr lang="en-GB" dirty="0" err="1" smtClean="0"/>
              <a:t>webkit</a:t>
            </a:r>
            <a:r>
              <a:rPr lang="en-GB" dirty="0" smtClean="0"/>
              <a:t>-transform: perspective(2000px) </a:t>
            </a:r>
            <a:r>
              <a:rPr lang="en-GB" dirty="0" err="1" smtClean="0"/>
              <a:t>rotateY</a:t>
            </a:r>
            <a:r>
              <a:rPr lang="en-GB" dirty="0" smtClean="0"/>
              <a:t>(-180deg);</a:t>
            </a:r>
          </a:p>
          <a:p>
            <a:r>
              <a:rPr lang="en-GB" dirty="0" smtClean="0"/>
              <a:t>    -o-transform: perspective(2000px) </a:t>
            </a:r>
            <a:r>
              <a:rPr lang="en-GB" dirty="0" err="1" smtClean="0"/>
              <a:t>rotateY</a:t>
            </a:r>
            <a:r>
              <a:rPr lang="en-GB" dirty="0" smtClean="0"/>
              <a:t>(-180deg);</a:t>
            </a:r>
          </a:p>
          <a:p>
            <a:r>
              <a:rPr lang="en-GB" dirty="0" smtClean="0"/>
              <a:t>    transform: perspective(2000px) </a:t>
            </a:r>
            <a:r>
              <a:rPr lang="en-GB" dirty="0" err="1" smtClean="0"/>
              <a:t>rotateY</a:t>
            </a:r>
            <a:r>
              <a:rPr lang="en-GB" dirty="0" smtClean="0"/>
              <a:t>(-180deg);</a:t>
            </a:r>
          </a:p>
          <a:p>
            <a:r>
              <a:rPr lang="en-GB" dirty="0" smtClean="0"/>
              <a:t>}</a:t>
            </a:r>
          </a:p>
          <a:p>
            <a:endParaRPr lang="en-GB" dirty="0" smtClean="0"/>
          </a:p>
          <a:p>
            <a:r>
              <a:rPr lang="en-GB" dirty="0" smtClean="0"/>
              <a:t>    .flip-container </a:t>
            </a:r>
            <a:r>
              <a:rPr lang="en-GB" dirty="0" err="1" smtClean="0"/>
              <a:t>div.back.flip</a:t>
            </a:r>
            <a:r>
              <a:rPr lang="en-GB" dirty="0" smtClean="0"/>
              <a:t> {</a:t>
            </a:r>
          </a:p>
          <a:p>
            <a:r>
              <a:rPr lang="en-GB" dirty="0" smtClean="0"/>
              <a:t>        -</a:t>
            </a:r>
            <a:r>
              <a:rPr lang="en-GB" dirty="0" err="1" smtClean="0"/>
              <a:t>moz</a:t>
            </a:r>
            <a:r>
              <a:rPr lang="en-GB" dirty="0" smtClean="0"/>
              <a:t>-transform: perspective(2000px) </a:t>
            </a:r>
            <a:r>
              <a:rPr lang="en-GB" dirty="0" err="1" smtClean="0"/>
              <a:t>rotateY</a:t>
            </a:r>
            <a:r>
              <a:rPr lang="en-GB" dirty="0" smtClean="0"/>
              <a:t>(0deg);</a:t>
            </a:r>
          </a:p>
          <a:p>
            <a:r>
              <a:rPr lang="en-GB" dirty="0" smtClean="0"/>
              <a:t>        -</a:t>
            </a:r>
            <a:r>
              <a:rPr lang="en-GB" dirty="0" err="1" smtClean="0"/>
              <a:t>webkit</a:t>
            </a:r>
            <a:r>
              <a:rPr lang="en-GB" dirty="0" smtClean="0"/>
              <a:t>-transform: perspective(2000px) </a:t>
            </a:r>
            <a:r>
              <a:rPr lang="en-GB" dirty="0" err="1" smtClean="0"/>
              <a:t>rotateY</a:t>
            </a:r>
            <a:r>
              <a:rPr lang="en-GB" dirty="0" smtClean="0"/>
              <a:t>(0deg);</a:t>
            </a:r>
          </a:p>
          <a:p>
            <a:r>
              <a:rPr lang="en-GB" dirty="0" smtClean="0"/>
              <a:t>        -</a:t>
            </a:r>
            <a:r>
              <a:rPr lang="en-GB" dirty="0" err="1" smtClean="0"/>
              <a:t>ms</a:t>
            </a:r>
            <a:r>
              <a:rPr lang="en-GB" dirty="0" smtClean="0"/>
              <a:t>-transform: perspective(2000px) </a:t>
            </a:r>
            <a:r>
              <a:rPr lang="en-GB" dirty="0" err="1" smtClean="0"/>
              <a:t>rotateY</a:t>
            </a:r>
            <a:r>
              <a:rPr lang="en-GB" dirty="0" smtClean="0"/>
              <a:t>(0);</a:t>
            </a:r>
          </a:p>
          <a:p>
            <a:r>
              <a:rPr lang="en-GB" dirty="0" smtClean="0"/>
              <a:t>        -o-transform: perspective(2000px) </a:t>
            </a:r>
            <a:r>
              <a:rPr lang="en-GB" dirty="0" err="1" smtClean="0"/>
              <a:t>rotateY</a:t>
            </a:r>
            <a:r>
              <a:rPr lang="en-GB" dirty="0" smtClean="0"/>
              <a:t>(0);</a:t>
            </a:r>
          </a:p>
          <a:p>
            <a:r>
              <a:rPr lang="en-GB" dirty="0" smtClean="0"/>
              <a:t>        transform: perspective(2000px) </a:t>
            </a:r>
            <a:r>
              <a:rPr lang="en-GB" dirty="0" err="1" smtClean="0"/>
              <a:t>rotateY</a:t>
            </a:r>
            <a:r>
              <a:rPr lang="en-GB" dirty="0" smtClean="0"/>
              <a:t>(0);</a:t>
            </a:r>
          </a:p>
          <a:p>
            <a:r>
              <a:rPr lang="en-GB" dirty="0" smtClean="0"/>
              <a:t>    }</a:t>
            </a:r>
          </a:p>
          <a:p>
            <a:endParaRPr lang="en-GB" dirty="0" smtClean="0"/>
          </a:p>
        </p:txBody>
      </p:sp>
    </p:spTree>
    <p:extLst>
      <p:ext uri="{BB962C8B-B14F-4D97-AF65-F5344CB8AC3E}">
        <p14:creationId xmlns:p14="http://schemas.microsoft.com/office/powerpoint/2010/main" val="1491056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p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266751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Modern web standards</a:t>
            </a:r>
            <a:endParaRPr lang="en-US" dirty="0"/>
          </a:p>
        </p:txBody>
      </p:sp>
      <p:sp>
        <p:nvSpPr>
          <p:cNvPr id="5" name="Content Placeholder 4"/>
          <p:cNvSpPr>
            <a:spLocks noGrp="1"/>
          </p:cNvSpPr>
          <p:nvPr>
            <p:ph type="body" sz="quarter" idx="10"/>
          </p:nvPr>
        </p:nvSpPr>
        <p:spPr/>
        <p:txBody>
          <a:bodyPr>
            <a:normAutofit lnSpcReduction="10000"/>
          </a:bodyPr>
          <a:lstStyle/>
          <a:p>
            <a:r>
              <a:rPr lang="en-US" smtClean="0"/>
              <a:t>JavaScript library overview</a:t>
            </a:r>
            <a:endParaRPr lang="en-US" dirty="0" smtClean="0"/>
          </a:p>
        </p:txBody>
      </p:sp>
      <p:sp>
        <p:nvSpPr>
          <p:cNvPr id="2" name="Text Placeholder 1"/>
          <p:cNvSpPr>
            <a:spLocks noGrp="1"/>
          </p:cNvSpPr>
          <p:nvPr>
            <p:ph type="body" sz="quarter" idx="11"/>
          </p:nvPr>
        </p:nvSpPr>
        <p:spPr/>
        <p:txBody>
          <a:bodyPr>
            <a:normAutofit/>
          </a:bodyPr>
          <a:lstStyle/>
          <a:p>
            <a:r>
              <a:rPr lang="en-US" dirty="0" smtClean="0"/>
              <a:t>Building the </a:t>
            </a:r>
            <a:r>
              <a:rPr lang="en-US" dirty="0" err="1" smtClean="0"/>
              <a:t>GeekQuiz</a:t>
            </a:r>
            <a:r>
              <a:rPr lang="en-US" dirty="0" smtClean="0"/>
              <a:t> front-end</a:t>
            </a:r>
            <a:endParaRPr lang="en-US" dirty="0"/>
          </a:p>
        </p:txBody>
      </p:sp>
    </p:spTree>
    <p:extLst>
      <p:ext uri="{BB962C8B-B14F-4D97-AF65-F5344CB8AC3E}">
        <p14:creationId xmlns:p14="http://schemas.microsoft.com/office/powerpoint/2010/main" val="18492772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martin.beeby@microsoft.com</a:t>
            </a:r>
          </a:p>
          <a:p>
            <a:r>
              <a:rPr lang="en-GB" dirty="0" smtClean="0"/>
              <a:t>thebeebs.co.uk</a:t>
            </a:r>
          </a:p>
          <a:p>
            <a:r>
              <a:rPr lang="en-GB" dirty="0" smtClean="0"/>
              <a:t>@</a:t>
            </a:r>
            <a:r>
              <a:rPr lang="en-GB" dirty="0" err="1" smtClean="0"/>
              <a:t>thebeebs</a:t>
            </a:r>
            <a:endParaRPr lang="en-GB" dirty="0"/>
          </a:p>
        </p:txBody>
      </p:sp>
      <p:pic>
        <p:nvPicPr>
          <p:cNvPr id="8" name="Picture Placeholder 7"/>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7326" r="27326"/>
          <a:stretch>
            <a:fillRect/>
          </a:stretch>
        </p:blipFill>
        <p:spPr/>
      </p:pic>
      <p:sp>
        <p:nvSpPr>
          <p:cNvPr id="4" name="Text Placeholder 3"/>
          <p:cNvSpPr>
            <a:spLocks noGrp="1"/>
          </p:cNvSpPr>
          <p:nvPr>
            <p:ph type="body" sz="quarter" idx="15"/>
          </p:nvPr>
        </p:nvSpPr>
        <p:spPr/>
        <p:txBody>
          <a:bodyPr/>
          <a:lstStyle/>
          <a:p>
            <a:r>
              <a:rPr lang="en-GB" dirty="0" smtClean="0"/>
              <a:t>Martin Beeby</a:t>
            </a:r>
            <a:endParaRPr lang="en-GB" dirty="0"/>
          </a:p>
        </p:txBody>
      </p:sp>
    </p:spTree>
    <p:extLst>
      <p:ext uri="{BB962C8B-B14F-4D97-AF65-F5344CB8AC3E}">
        <p14:creationId xmlns:p14="http://schemas.microsoft.com/office/powerpoint/2010/main" val="1175346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0026" y="195485"/>
            <a:ext cx="4267472" cy="2893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en-GB" sz="5400" dirty="0"/>
              <a:t>extremely high expectations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725" y="201200"/>
            <a:ext cx="4271386" cy="474666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756377" y="2800350"/>
            <a:ext cx="1577769" cy="520066"/>
          </a:xfrm>
          <a:prstGeom prst="rect">
            <a:avLst/>
          </a:prstGeom>
        </p:spPr>
      </p:pic>
      <p:sp>
        <p:nvSpPr>
          <p:cNvPr id="7" name="Rectangle 6"/>
          <p:cNvSpPr/>
          <p:nvPr/>
        </p:nvSpPr>
        <p:spPr>
          <a:xfrm>
            <a:off x="200026" y="3291841"/>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p:nvSpPr>
        <p:spPr>
          <a:xfrm>
            <a:off x="698479" y="3373745"/>
            <a:ext cx="3686073" cy="1477328"/>
          </a:xfrm>
          <a:prstGeom prst="rect">
            <a:avLst/>
          </a:prstGeom>
        </p:spPr>
        <p:txBody>
          <a:bodyPr wrap="square">
            <a:spAutoFit/>
          </a:bodyPr>
          <a:lstStyle/>
          <a:p>
            <a:pPr>
              <a:lnSpc>
                <a:spcPct val="150000"/>
              </a:lnSpc>
            </a:pPr>
            <a:r>
              <a:rPr lang="en-GB" sz="2000" dirty="0">
                <a:solidFill>
                  <a:schemeClr val="bg1"/>
                </a:solidFill>
                <a:latin typeface="Arial" pitchFamily="34" charset="0"/>
                <a:cs typeface="Arial" pitchFamily="34" charset="0"/>
              </a:rPr>
              <a:t>Apps are winning</a:t>
            </a:r>
          </a:p>
          <a:p>
            <a:pPr>
              <a:lnSpc>
                <a:spcPct val="150000"/>
              </a:lnSpc>
            </a:pPr>
            <a:r>
              <a:rPr lang="en-GB" sz="2000" dirty="0">
                <a:solidFill>
                  <a:schemeClr val="bg1"/>
                </a:solidFill>
                <a:latin typeface="Arial" pitchFamily="34" charset="0"/>
                <a:cs typeface="Arial" pitchFamily="34" charset="0"/>
              </a:rPr>
              <a:t>They are satisfying need</a:t>
            </a:r>
          </a:p>
          <a:p>
            <a:pPr>
              <a:lnSpc>
                <a:spcPct val="150000"/>
              </a:lnSpc>
            </a:pPr>
            <a:r>
              <a:rPr lang="en-GB" sz="2000" dirty="0">
                <a:solidFill>
                  <a:schemeClr val="bg1"/>
                </a:solidFill>
                <a:latin typeface="Arial" pitchFamily="34" charset="0"/>
                <a:cs typeface="Arial" pitchFamily="34" charset="0"/>
              </a:rPr>
              <a:t>The Web can be magical</a:t>
            </a: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6773" y="3587549"/>
            <a:ext cx="168478" cy="16847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186" y="4048500"/>
            <a:ext cx="168478" cy="168478"/>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186" y="4503267"/>
            <a:ext cx="168478" cy="16847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0823" y="198665"/>
            <a:ext cx="4273666" cy="4749196"/>
          </a:xfrm>
          <a:prstGeom prst="rect">
            <a:avLst/>
          </a:prstGeom>
        </p:spPr>
      </p:pic>
    </p:spTree>
    <p:extLst>
      <p:ext uri="{BB962C8B-B14F-4D97-AF65-F5344CB8AC3E}">
        <p14:creationId xmlns:p14="http://schemas.microsoft.com/office/powerpoint/2010/main" val="1590655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5814">
        <p15:prstTrans prst="origami"/>
      </p:transition>
    </mc:Choice>
    <mc:Fallback xmlns="">
      <p:transition spd="slow" advTm="5814">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600"/>
                                            <p:tgtEl>
                                              <p:spTgt spid="5"/>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35" presetClass="path" presetSubtype="0" fill="hold" grpId="1" nodeType="withEffect" p14:presetBounceEnd="54000">
                                      <p:stCondLst>
                                        <p:cond delay="400"/>
                                      </p:stCondLst>
                                      <p:childTnLst>
                                        <p:animMotion origin="layout" path="M 0.03576 -1.18445E-6 L 1.38889E-6 -1.18445E-6 " pathEditMode="relative" rAng="0" ptsTypes="AA" p14:bounceEnd="54000">
                                          <p:cBhvr>
                                            <p:cTn id="12" dur="500" fill="hold"/>
                                            <p:tgtEl>
                                              <p:spTgt spid="2"/>
                                            </p:tgtEl>
                                            <p:attrNameLst>
                                              <p:attrName>ppt_x</p:attrName>
                                              <p:attrName>ppt_y</p:attrName>
                                            </p:attrNameLst>
                                          </p:cBhvr>
                                          <p:rCtr x="-1788" y="0"/>
                                        </p:animMotion>
                                      </p:childTnLst>
                                    </p:cTn>
                                  </p:par>
                                  <p:par>
                                    <p:cTn id="13" presetID="22" presetClass="entr" presetSubtype="1" fill="hold" grpId="0" nodeType="withEffect">
                                      <p:stCondLst>
                                        <p:cond delay="80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10" presetClass="entr" presetSubtype="0" fill="hold" nodeType="withEffect">
                                      <p:stCondLst>
                                        <p:cond delay="8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
                                            <p:tgtEl>
                                              <p:spTgt spid="12"/>
                                            </p:tgtEl>
                                          </p:cBhvr>
                                        </p:animEffect>
                                      </p:childTnLst>
                                    </p:cTn>
                                  </p:par>
                                  <p:par>
                                    <p:cTn id="19"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0" dur="400" fill="hold"/>
                                            <p:tgtEl>
                                              <p:spTgt spid="12"/>
                                            </p:tgtEl>
                                            <p:attrNameLst>
                                              <p:attrName>ppt_x</p:attrName>
                                              <p:attrName>ppt_y</p:attrName>
                                            </p:attrNameLst>
                                          </p:cBhvr>
                                          <p:rCtr x="4045" y="0"/>
                                        </p:animMotion>
                                      </p:childTnLst>
                                    </p:cTn>
                                  </p:par>
                                  <p:par>
                                    <p:cTn id="21" presetID="10" presetClass="entr" presetSubtype="0" fill="hold" nodeType="withEffect">
                                      <p:stCondLst>
                                        <p:cond delay="8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300"/>
                                </p:stCondLst>
                                <p:childTnLst>
                                  <p:par>
                                    <p:cTn id="25" presetID="53" presetClass="entr" presetSubtype="16"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10" presetClass="entr" presetSubtype="0" fill="hold" grpId="0" nodeType="withEffect">
                                      <p:stCondLst>
                                        <p:cond delay="30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30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xEl>
                                                  <p:pRg st="2" end="2"/>
                                                </p:txEl>
                                              </p:spTgt>
                                            </p:tgtEl>
                                            <p:attrNameLst>
                                              <p:attrName>style.visibility</p:attrName>
                                            </p:attrNameLst>
                                          </p:cBhvr>
                                          <p:to>
                                            <p:strVal val="visible"/>
                                          </p:to>
                                        </p:set>
                                        <p:animEffect transition="in" filter="fade">
                                          <p:cBhvr>
                                            <p:cTn id="52" dur="500"/>
                                            <p:tgtEl>
                                              <p:spTgt spid="8">
                                                <p:txEl>
                                                  <p:pRg st="2" end="2"/>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down)">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P spid="7" grpId="0" animBg="1"/>
          <p:bldP spid="8"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600"/>
                                            <p:tgtEl>
                                              <p:spTgt spid="5"/>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35" presetClass="path" presetSubtype="0" fill="hold" grpId="1" nodeType="withEffect">
                                      <p:stCondLst>
                                        <p:cond delay="400"/>
                                      </p:stCondLst>
                                      <p:childTnLst>
                                        <p:animMotion origin="layout" path="M 0.03576 -1.18445E-6 L 1.38889E-6 -1.18445E-6 " pathEditMode="relative" rAng="0" ptsTypes="AA">
                                          <p:cBhvr>
                                            <p:cTn id="12" dur="500" fill="hold"/>
                                            <p:tgtEl>
                                              <p:spTgt spid="2"/>
                                            </p:tgtEl>
                                            <p:attrNameLst>
                                              <p:attrName>ppt_x</p:attrName>
                                              <p:attrName>ppt_y</p:attrName>
                                            </p:attrNameLst>
                                          </p:cBhvr>
                                          <p:rCtr x="-1788" y="0"/>
                                        </p:animMotion>
                                      </p:childTnLst>
                                    </p:cTn>
                                  </p:par>
                                  <p:par>
                                    <p:cTn id="13" presetID="22" presetClass="entr" presetSubtype="1" fill="hold" grpId="0" nodeType="withEffect">
                                      <p:stCondLst>
                                        <p:cond delay="80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10" presetClass="entr" presetSubtype="0" fill="hold" nodeType="withEffect">
                                      <p:stCondLst>
                                        <p:cond delay="8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
                                            <p:tgtEl>
                                              <p:spTgt spid="12"/>
                                            </p:tgtEl>
                                          </p:cBhvr>
                                        </p:animEffect>
                                      </p:childTnLst>
                                    </p:cTn>
                                  </p:par>
                                  <p:par>
                                    <p:cTn id="19" presetID="35" presetClass="path" presetSubtype="0" accel="40000" fill="hold" nodeType="withEffect">
                                      <p:stCondLst>
                                        <p:cond delay="800"/>
                                      </p:stCondLst>
                                      <p:childTnLst>
                                        <p:animMotion origin="layout" path="M -0.08107 -1.7284E-6 L -3.61111E-6 -1.7284E-6 " pathEditMode="relative" rAng="0" ptsTypes="AA">
                                          <p:cBhvr>
                                            <p:cTn id="20" dur="400" fill="hold"/>
                                            <p:tgtEl>
                                              <p:spTgt spid="12"/>
                                            </p:tgtEl>
                                            <p:attrNameLst>
                                              <p:attrName>ppt_x</p:attrName>
                                              <p:attrName>ppt_y</p:attrName>
                                            </p:attrNameLst>
                                          </p:cBhvr>
                                          <p:rCtr x="4045" y="0"/>
                                        </p:animMotion>
                                      </p:childTnLst>
                                    </p:cTn>
                                  </p:par>
                                  <p:par>
                                    <p:cTn id="21" presetID="10" presetClass="entr" presetSubtype="0" fill="hold" nodeType="withEffect">
                                      <p:stCondLst>
                                        <p:cond delay="8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300"/>
                                </p:stCondLst>
                                <p:childTnLst>
                                  <p:par>
                                    <p:cTn id="25" presetID="53" presetClass="entr" presetSubtype="16"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10" presetClass="entr" presetSubtype="0" fill="hold" grpId="0" nodeType="withEffect">
                                      <p:stCondLst>
                                        <p:cond delay="30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30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xEl>
                                                  <p:pRg st="2" end="2"/>
                                                </p:txEl>
                                              </p:spTgt>
                                            </p:tgtEl>
                                            <p:attrNameLst>
                                              <p:attrName>style.visibility</p:attrName>
                                            </p:attrNameLst>
                                          </p:cBhvr>
                                          <p:to>
                                            <p:strVal val="visible"/>
                                          </p:to>
                                        </p:set>
                                        <p:animEffect transition="in" filter="fade">
                                          <p:cBhvr>
                                            <p:cTn id="52" dur="500"/>
                                            <p:tgtEl>
                                              <p:spTgt spid="8">
                                                <p:txEl>
                                                  <p:pRg st="2" end="2"/>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down)">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P spid="7" grpId="0" animBg="1"/>
          <p:bldP spid="8" grpId="0" uiExpand="1" build="p"/>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HTML5 + CSS3 = Magic!</a:t>
            </a:r>
            <a:endParaRPr lang="en-US" dirty="0"/>
          </a:p>
        </p:txBody>
      </p:sp>
    </p:spTree>
    <p:extLst>
      <p:ext uri="{BB962C8B-B14F-4D97-AF65-F5344CB8AC3E}">
        <p14:creationId xmlns:p14="http://schemas.microsoft.com/office/powerpoint/2010/main" val="555476508"/>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191" y="0"/>
          <a:ext cx="119063" cy="119063"/>
        </p:xfrm>
        <a:graphic>
          <a:graphicData uri="http://schemas.openxmlformats.org/presentationml/2006/ole">
            <mc:AlternateContent xmlns:mc="http://schemas.openxmlformats.org/markup-compatibility/2006">
              <mc:Choice xmlns:v="urn:schemas-microsoft-com:vml" Requires="v">
                <p:oleObj spid="_x0000_s205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1" y="0"/>
                        <a:ext cx="119063" cy="119063"/>
                      </a:xfrm>
                      <a:prstGeom prst="rect">
                        <a:avLst/>
                      </a:prstGeom>
                    </p:spPr>
                  </p:pic>
                </p:oleObj>
              </mc:Fallback>
            </mc:AlternateContent>
          </a:graphicData>
        </a:graphic>
      </p:graphicFrame>
      <p:sp>
        <p:nvSpPr>
          <p:cNvPr id="7" name="Title 6"/>
          <p:cNvSpPr>
            <a:spLocks noGrp="1"/>
          </p:cNvSpPr>
          <p:nvPr>
            <p:ph type="title"/>
          </p:nvPr>
        </p:nvSpPr>
        <p:spPr>
          <a:xfrm>
            <a:off x="398210" y="350967"/>
            <a:ext cx="8350254" cy="892046"/>
          </a:xfrm>
          <a:prstGeom prst="rect">
            <a:avLst/>
          </a:prstGeom>
        </p:spPr>
        <p:txBody>
          <a:bodyPr>
            <a:normAutofit/>
          </a:bodyPr>
          <a:lstStyle/>
          <a:p>
            <a:r>
              <a:rPr lang="en-US" dirty="0" smtClean="0"/>
              <a:t>Why do you care?</a:t>
            </a:r>
            <a:endParaRPr lang="en-US" dirty="0"/>
          </a:p>
        </p:txBody>
      </p:sp>
      <p:graphicFrame>
        <p:nvGraphicFramePr>
          <p:cNvPr id="6" name="Diagram 5"/>
          <p:cNvGraphicFramePr/>
          <p:nvPr>
            <p:extLst/>
          </p:nvPr>
        </p:nvGraphicFramePr>
        <p:xfrm>
          <a:off x="1" y="1271587"/>
          <a:ext cx="4204437" cy="282949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04437" y="1753841"/>
            <a:ext cx="4630953" cy="2443844"/>
          </a:xfrm>
          <a:prstGeom prst="rect">
            <a:avLst/>
          </a:prstGeom>
        </p:spPr>
      </p:pic>
    </p:spTree>
    <p:extLst>
      <p:ext uri="{BB962C8B-B14F-4D97-AF65-F5344CB8AC3E}">
        <p14:creationId xmlns:p14="http://schemas.microsoft.com/office/powerpoint/2010/main" val="67240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8210" y="350967"/>
            <a:ext cx="8350254" cy="1193888"/>
          </a:xfrm>
          <a:prstGeom prst="rect">
            <a:avLst/>
          </a:prstGeom>
        </p:spPr>
        <p:txBody>
          <a:bodyPr/>
          <a:lstStyle/>
          <a:p>
            <a:r>
              <a:rPr lang="en-US" dirty="0" smtClean="0"/>
              <a:t>Map of Web Browser Standards</a:t>
            </a:r>
            <a:endParaRPr lang="en-US" dirty="0"/>
          </a:p>
        </p:txBody>
      </p:sp>
      <p:grpSp>
        <p:nvGrpSpPr>
          <p:cNvPr id="102" name="Group 101"/>
          <p:cNvGrpSpPr/>
          <p:nvPr/>
        </p:nvGrpSpPr>
        <p:grpSpPr>
          <a:xfrm>
            <a:off x="390515" y="1544855"/>
            <a:ext cx="6510800" cy="2909235"/>
            <a:chOff x="520686" y="1936513"/>
            <a:chExt cx="10156137" cy="4002273"/>
          </a:xfrm>
        </p:grpSpPr>
        <p:sp>
          <p:nvSpPr>
            <p:cNvPr id="5" name="Rectangle 4"/>
            <p:cNvSpPr/>
            <p:nvPr/>
          </p:nvSpPr>
          <p:spPr>
            <a:xfrm>
              <a:off x="520687" y="4246575"/>
              <a:ext cx="84573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65998" tIns="165998" rIns="165998" bIns="165998" numCol="1" spcCol="1270" anchor="ctr" anchorCtr="0">
              <a:noAutofit/>
              <a:sp3d extrusionH="28000" prstMaterial="matte"/>
            </a:bodyPr>
            <a:lstStyle/>
            <a:p>
              <a:pPr algn="ctr" defTabSz="1466850">
                <a:lnSpc>
                  <a:spcPct val="90000"/>
                </a:lnSpc>
                <a:spcBef>
                  <a:spcPct val="0"/>
                </a:spcBef>
                <a:spcAft>
                  <a:spcPct val="35000"/>
                </a:spcAft>
              </a:pPr>
              <a:r>
                <a:rPr lang="en-US" sz="3300" dirty="0">
                  <a:solidFill>
                    <a:schemeClr val="lt1">
                      <a:alpha val="99000"/>
                    </a:schemeClr>
                  </a:solidFill>
                  <a:latin typeface="+mj-lt"/>
                </a:rPr>
                <a:t>W3C</a:t>
              </a:r>
            </a:p>
          </p:txBody>
        </p:sp>
        <p:sp>
          <p:nvSpPr>
            <p:cNvPr id="6" name="Rectangle 5"/>
            <p:cNvSpPr/>
            <p:nvPr/>
          </p:nvSpPr>
          <p:spPr>
            <a:xfrm>
              <a:off x="5206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61167" tIns="61167" rIns="61167" bIns="61167" numCol="1" spcCol="1270" anchor="ctr" anchorCtr="0">
              <a:noAutofit/>
              <a:sp3d extrusionH="28000" prstMaterial="matte"/>
            </a:bodyPr>
            <a:lstStyle/>
            <a:p>
              <a:pPr algn="ctr" defTabSz="533400">
                <a:lnSpc>
                  <a:spcPct val="90000"/>
                </a:lnSpc>
                <a:spcBef>
                  <a:spcPct val="0"/>
                </a:spcBef>
                <a:spcAft>
                  <a:spcPct val="35000"/>
                </a:spcAft>
              </a:pPr>
              <a:r>
                <a:rPr lang="en-US" sz="1200" dirty="0">
                  <a:solidFill>
                    <a:schemeClr val="lt1">
                      <a:alpha val="99000"/>
                    </a:schemeClr>
                  </a:solidFill>
                  <a:latin typeface="+mj-lt"/>
                </a:rPr>
                <a:t>HTML</a:t>
              </a:r>
            </a:p>
          </p:txBody>
        </p:sp>
        <p:sp>
          <p:nvSpPr>
            <p:cNvPr id="15" name="Rectangle 14"/>
            <p:cNvSpPr/>
            <p:nvPr/>
          </p:nvSpPr>
          <p:spPr>
            <a:xfrm>
              <a:off x="22349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5988" tIns="85988" rIns="85988" bIns="85988" numCol="1" spcCol="1270" anchor="ctr" anchorCtr="0">
              <a:noAutofit/>
              <a:sp3d extrusionH="28000" prstMaterial="matte"/>
            </a:bodyPr>
            <a:lstStyle/>
            <a:p>
              <a:pPr algn="ctr" defTabSz="533400">
                <a:lnSpc>
                  <a:spcPct val="90000"/>
                </a:lnSpc>
                <a:spcBef>
                  <a:spcPct val="0"/>
                </a:spcBef>
                <a:spcAft>
                  <a:spcPct val="35000"/>
                </a:spcAft>
              </a:pPr>
              <a:r>
                <a:rPr lang="en-US" sz="1200" dirty="0">
                  <a:solidFill>
                    <a:schemeClr val="lt1">
                      <a:alpha val="99000"/>
                    </a:schemeClr>
                  </a:solidFill>
                  <a:latin typeface="+mj-lt"/>
                </a:rPr>
                <a:t>CSS</a:t>
              </a:r>
            </a:p>
          </p:txBody>
        </p:sp>
        <p:sp>
          <p:nvSpPr>
            <p:cNvPr id="44" name="Rectangle 43"/>
            <p:cNvSpPr/>
            <p:nvPr/>
          </p:nvSpPr>
          <p:spPr>
            <a:xfrm>
              <a:off x="39492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5988" tIns="85988" rIns="85988" bIns="85988" numCol="1" spcCol="1270" anchor="ctr" anchorCtr="0">
              <a:noAutofit/>
              <a:sp3d extrusionH="28000" prstMaterial="matte"/>
            </a:bodyPr>
            <a:lstStyle/>
            <a:p>
              <a:pPr algn="ctr" defTabSz="533400">
                <a:lnSpc>
                  <a:spcPct val="90000"/>
                </a:lnSpc>
                <a:spcBef>
                  <a:spcPct val="0"/>
                </a:spcBef>
                <a:spcAft>
                  <a:spcPct val="35000"/>
                </a:spcAft>
              </a:pPr>
              <a:r>
                <a:rPr lang="en-US" sz="1200" dirty="0">
                  <a:solidFill>
                    <a:schemeClr val="lt1">
                      <a:alpha val="99000"/>
                    </a:schemeClr>
                  </a:solidFill>
                  <a:latin typeface="+mj-lt"/>
                </a:rPr>
                <a:t>Web Apps</a:t>
              </a:r>
            </a:p>
          </p:txBody>
        </p:sp>
        <p:sp>
          <p:nvSpPr>
            <p:cNvPr id="77" name="Rectangle 76"/>
            <p:cNvSpPr/>
            <p:nvPr/>
          </p:nvSpPr>
          <p:spPr>
            <a:xfrm>
              <a:off x="56635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68930" tIns="68930" rIns="68930" bIns="68930" numCol="1" spcCol="1270" anchor="ctr" anchorCtr="0">
              <a:noAutofit/>
              <a:sp3d extrusionH="28000" prstMaterial="matte"/>
            </a:bodyPr>
            <a:lstStyle/>
            <a:p>
              <a:pPr algn="ctr" defTabSz="533400">
                <a:lnSpc>
                  <a:spcPct val="90000"/>
                </a:lnSpc>
                <a:spcBef>
                  <a:spcPct val="0"/>
                </a:spcBef>
                <a:spcAft>
                  <a:spcPct val="35000"/>
                </a:spcAft>
              </a:pPr>
              <a:r>
                <a:rPr lang="en-US" sz="1200" dirty="0">
                  <a:solidFill>
                    <a:schemeClr val="lt1">
                      <a:alpha val="99000"/>
                    </a:schemeClr>
                  </a:solidFill>
                  <a:latin typeface="+mj-lt"/>
                </a:rPr>
                <a:t>SVG</a:t>
              </a:r>
            </a:p>
          </p:txBody>
        </p:sp>
        <p:sp>
          <p:nvSpPr>
            <p:cNvPr id="90" name="Rectangle 89"/>
            <p:cNvSpPr/>
            <p:nvPr/>
          </p:nvSpPr>
          <p:spPr>
            <a:xfrm>
              <a:off x="73778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27580" tIns="27580" rIns="27580" bIns="27580" numCol="1" spcCol="1270" anchor="ctr" anchorCtr="0">
              <a:noAutofit/>
              <a:sp3d extrusionH="28000" prstMaterial="matte"/>
            </a:bodyPr>
            <a:lstStyle/>
            <a:p>
              <a:pPr algn="ctr" defTabSz="300038">
                <a:lnSpc>
                  <a:spcPct val="90000"/>
                </a:lnSpc>
                <a:spcBef>
                  <a:spcPct val="0"/>
                </a:spcBef>
                <a:spcAft>
                  <a:spcPct val="35000"/>
                </a:spcAft>
              </a:pPr>
              <a:r>
                <a:rPr lang="en-US" sz="1200" dirty="0">
                  <a:solidFill>
                    <a:schemeClr val="lt1">
                      <a:alpha val="99000"/>
                    </a:schemeClr>
                  </a:solidFill>
                  <a:latin typeface="+mj-lt"/>
                </a:rPr>
                <a:t>Geolocation</a:t>
              </a:r>
            </a:p>
          </p:txBody>
        </p:sp>
        <p:sp>
          <p:nvSpPr>
            <p:cNvPr id="92" name="Rectangle 91"/>
            <p:cNvSpPr/>
            <p:nvPr/>
          </p:nvSpPr>
          <p:spPr>
            <a:xfrm>
              <a:off x="9076624" y="4246575"/>
              <a:ext cx="16001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68921" tIns="68921" rIns="68921" bIns="68921" numCol="1" spcCol="1270" anchor="ctr" anchorCtr="0">
              <a:noAutofit/>
              <a:sp3d extrusionH="28000" prstMaterial="matte"/>
            </a:bodyPr>
            <a:lstStyle/>
            <a:p>
              <a:pPr algn="ctr" defTabSz="600075">
                <a:lnSpc>
                  <a:spcPct val="90000"/>
                </a:lnSpc>
                <a:spcBef>
                  <a:spcPct val="0"/>
                </a:spcBef>
                <a:spcAft>
                  <a:spcPct val="35000"/>
                </a:spcAft>
              </a:pPr>
              <a:r>
                <a:rPr lang="en-US" sz="1350" dirty="0">
                  <a:solidFill>
                    <a:schemeClr val="lt1">
                      <a:alpha val="99000"/>
                    </a:schemeClr>
                  </a:solidFill>
                  <a:latin typeface="+mj-lt"/>
                </a:rPr>
                <a:t>ECMA</a:t>
              </a:r>
              <a:endParaRPr lang="en-US" sz="1650" dirty="0">
                <a:solidFill>
                  <a:schemeClr val="lt1">
                    <a:alpha val="99000"/>
                  </a:schemeClr>
                </a:solidFill>
                <a:latin typeface="+mj-lt"/>
              </a:endParaRPr>
            </a:p>
          </p:txBody>
        </p:sp>
        <p:sp>
          <p:nvSpPr>
            <p:cNvPr id="93" name="Rectangle 92"/>
            <p:cNvSpPr/>
            <p:nvPr/>
          </p:nvSpPr>
          <p:spPr>
            <a:xfrm>
              <a:off x="9076623"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63188" tIns="63188" rIns="63188" bIns="63188" numCol="1" spcCol="1270" anchor="ctr" anchorCtr="0">
              <a:noAutofit/>
              <a:sp3d extrusionH="28000" prstMaterial="matte"/>
            </a:bodyPr>
            <a:lstStyle/>
            <a:p>
              <a:pPr algn="ctr" defTabSz="533400">
                <a:lnSpc>
                  <a:spcPct val="90000"/>
                </a:lnSpc>
                <a:spcBef>
                  <a:spcPct val="0"/>
                </a:spcBef>
                <a:spcAft>
                  <a:spcPct val="35000"/>
                </a:spcAft>
              </a:pPr>
              <a:r>
                <a:rPr lang="en-US" sz="1200" dirty="0">
                  <a:solidFill>
                    <a:schemeClr val="lt1">
                      <a:alpha val="99000"/>
                    </a:schemeClr>
                  </a:solidFill>
                  <a:latin typeface="+mj-lt"/>
                </a:rPr>
                <a:t>ECMA Script  262</a:t>
              </a:r>
            </a:p>
          </p:txBody>
        </p:sp>
      </p:grpSp>
      <p:sp>
        <p:nvSpPr>
          <p:cNvPr id="97" name="TextBox 96"/>
          <p:cNvSpPr txBox="1"/>
          <p:nvPr/>
        </p:nvSpPr>
        <p:spPr>
          <a:xfrm>
            <a:off x="7543258" y="2139460"/>
            <a:ext cx="1034963" cy="415498"/>
          </a:xfrm>
          <a:prstGeom prst="rect">
            <a:avLst/>
          </a:prstGeom>
          <a:noFill/>
        </p:spPr>
        <p:txBody>
          <a:bodyPr vert="horz" wrap="none" rtlCol="0">
            <a:spAutoFit/>
          </a:bodyPr>
          <a:lstStyle/>
          <a:p>
            <a:r>
              <a:rPr lang="en-US" sz="2100" dirty="0">
                <a:solidFill>
                  <a:schemeClr val="bg1"/>
                </a:solidFill>
                <a:latin typeface="+mj-lt"/>
              </a:rPr>
              <a:t>Standard</a:t>
            </a:r>
          </a:p>
        </p:txBody>
      </p:sp>
      <p:sp>
        <p:nvSpPr>
          <p:cNvPr id="98" name="TextBox 97"/>
          <p:cNvSpPr txBox="1"/>
          <p:nvPr/>
        </p:nvSpPr>
        <p:spPr>
          <a:xfrm>
            <a:off x="7543257" y="3481268"/>
            <a:ext cx="1177630" cy="738664"/>
          </a:xfrm>
          <a:prstGeom prst="rect">
            <a:avLst/>
          </a:prstGeom>
          <a:noFill/>
        </p:spPr>
        <p:txBody>
          <a:bodyPr vert="horz" wrap="none" rtlCol="0">
            <a:spAutoFit/>
          </a:bodyPr>
          <a:lstStyle/>
          <a:p>
            <a:r>
              <a:rPr lang="en-US" sz="2100" dirty="0">
                <a:solidFill>
                  <a:schemeClr val="bg1"/>
                </a:solidFill>
                <a:latin typeface="+mj-lt"/>
              </a:rPr>
              <a:t>Standards </a:t>
            </a:r>
          </a:p>
          <a:p>
            <a:pPr algn="ctr"/>
            <a:r>
              <a:rPr lang="en-US" sz="2100" dirty="0">
                <a:solidFill>
                  <a:schemeClr val="bg1"/>
                </a:solidFill>
                <a:latin typeface="+mj-lt"/>
              </a:rPr>
              <a:t>Body</a:t>
            </a:r>
          </a:p>
        </p:txBody>
      </p:sp>
    </p:spTree>
    <p:extLst>
      <p:ext uri="{BB962C8B-B14F-4D97-AF65-F5344CB8AC3E}">
        <p14:creationId xmlns:p14="http://schemas.microsoft.com/office/powerpoint/2010/main" val="11732117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GB" dirty="0" smtClean="0"/>
              <a:t>http://modern.ie</a:t>
            </a:r>
            <a:endParaRPr lang="en-GB" dirty="0"/>
          </a:p>
        </p:txBody>
      </p:sp>
      <p:sp>
        <p:nvSpPr>
          <p:cNvPr id="3" name="Title 2"/>
          <p:cNvSpPr>
            <a:spLocks noGrp="1"/>
          </p:cNvSpPr>
          <p:nvPr>
            <p:ph type="title"/>
          </p:nvPr>
        </p:nvSpPr>
        <p:spPr/>
        <p:txBody>
          <a:bodyPr>
            <a:normAutofit fontScale="90000"/>
          </a:bodyPr>
          <a:lstStyle/>
          <a:p>
            <a:r>
              <a:rPr lang="en-GB" dirty="0" smtClean="0"/>
              <a:t>Dev.Modern.IE</a:t>
            </a:r>
            <a:endParaRPr lang="en-GB" dirty="0"/>
          </a:p>
        </p:txBody>
      </p:sp>
      <p:pic>
        <p:nvPicPr>
          <p:cNvPr id="7" name="Content Placeholder 6"/>
          <p:cNvPicPr>
            <a:picLocks noGrp="1" noChangeAspect="1"/>
          </p:cNvPicPr>
          <p:nvPr>
            <p:ph sz="quarter" idx="11"/>
          </p:nvPr>
        </p:nvPicPr>
        <p:blipFill rotWithShape="1">
          <a:blip r:embed="rId3"/>
          <a:srcRect l="-143" t="21439" r="1433" b="13553"/>
          <a:stretch/>
        </p:blipFill>
        <p:spPr>
          <a:xfrm>
            <a:off x="203200" y="491729"/>
            <a:ext cx="8750300" cy="3249215"/>
          </a:xfrm>
          <a:prstGeom prst="rect">
            <a:avLst/>
          </a:prstGeom>
        </p:spPr>
      </p:pic>
      <p:pic>
        <p:nvPicPr>
          <p:cNvPr id="2" name="Picture 1"/>
          <p:cNvPicPr>
            <a:picLocks noChangeAspect="1"/>
          </p:cNvPicPr>
          <p:nvPr/>
        </p:nvPicPr>
        <p:blipFill>
          <a:blip r:embed="rId4"/>
          <a:stretch>
            <a:fillRect/>
          </a:stretch>
        </p:blipFill>
        <p:spPr>
          <a:xfrm>
            <a:off x="1335593" y="841912"/>
            <a:ext cx="6486235" cy="2788177"/>
          </a:xfrm>
          <a:prstGeom prst="rect">
            <a:avLst/>
          </a:prstGeom>
        </p:spPr>
      </p:pic>
    </p:spTree>
    <p:extLst>
      <p:ext uri="{BB962C8B-B14F-4D97-AF65-F5344CB8AC3E}">
        <p14:creationId xmlns:p14="http://schemas.microsoft.com/office/powerpoint/2010/main" val="3325966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1"/>
          </p:nvPr>
        </p:nvPicPr>
        <p:blipFill rotWithShape="1">
          <a:blip r:embed="rId3"/>
          <a:srcRect t="23622" r="4306" b="13620"/>
          <a:stretch/>
        </p:blipFill>
        <p:spPr>
          <a:xfrm>
            <a:off x="190500" y="491729"/>
            <a:ext cx="8750300" cy="3249215"/>
          </a:xfrm>
          <a:prstGeom prst="rect">
            <a:avLst/>
          </a:prstGeom>
        </p:spPr>
      </p:pic>
      <p:sp>
        <p:nvSpPr>
          <p:cNvPr id="2" name="Content Placeholder 1"/>
          <p:cNvSpPr>
            <a:spLocks noGrp="1"/>
          </p:cNvSpPr>
          <p:nvPr>
            <p:ph sz="quarter" idx="10"/>
          </p:nvPr>
        </p:nvSpPr>
        <p:spPr/>
        <p:txBody>
          <a:bodyPr/>
          <a:lstStyle/>
          <a:p>
            <a:r>
              <a:rPr lang="en-GB" dirty="0" smtClean="0"/>
              <a:t>http://caniuse.com</a:t>
            </a:r>
            <a:endParaRPr lang="en-GB" dirty="0"/>
          </a:p>
        </p:txBody>
      </p:sp>
      <p:sp>
        <p:nvSpPr>
          <p:cNvPr id="3" name="Title 2"/>
          <p:cNvSpPr>
            <a:spLocks noGrp="1"/>
          </p:cNvSpPr>
          <p:nvPr>
            <p:ph type="title"/>
          </p:nvPr>
        </p:nvSpPr>
        <p:spPr/>
        <p:txBody>
          <a:bodyPr>
            <a:normAutofit fontScale="90000"/>
          </a:bodyPr>
          <a:lstStyle/>
          <a:p>
            <a:r>
              <a:rPr lang="en-GB" dirty="0" smtClean="0"/>
              <a:t>Can I Use</a:t>
            </a:r>
            <a:endParaRPr lang="en-GB" dirty="0"/>
          </a:p>
        </p:txBody>
      </p:sp>
    </p:spTree>
    <p:extLst>
      <p:ext uri="{BB962C8B-B14F-4D97-AF65-F5344CB8AC3E}">
        <p14:creationId xmlns:p14="http://schemas.microsoft.com/office/powerpoint/2010/main" val="285975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58" y="205670"/>
            <a:ext cx="8651246" cy="3462903"/>
          </a:xfrm>
          <a:prstGeom prst="rect">
            <a:avLst/>
          </a:prstGeom>
        </p:spPr>
      </p:pic>
      <p:sp>
        <p:nvSpPr>
          <p:cNvPr id="4" name="Rectangle 3"/>
          <p:cNvSpPr/>
          <p:nvPr/>
        </p:nvSpPr>
        <p:spPr>
          <a:xfrm>
            <a:off x="200026" y="3867374"/>
            <a:ext cx="8748713" cy="108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p:cNvSpPr>
            <a:spLocks noGrp="1"/>
          </p:cNvSpPr>
          <p:nvPr>
            <p:ph type="title"/>
          </p:nvPr>
        </p:nvSpPr>
        <p:spPr>
          <a:xfrm>
            <a:off x="398210" y="4083919"/>
            <a:ext cx="8229600" cy="852632"/>
          </a:xfrm>
        </p:spPr>
        <p:txBody>
          <a:bodyPr>
            <a:normAutofit/>
          </a:bodyPr>
          <a:lstStyle/>
          <a:p>
            <a:r>
              <a:rPr lang="en-GB" sz="6600" dirty="0"/>
              <a:t>Browser Support</a:t>
            </a:r>
          </a:p>
        </p:txBody>
      </p:sp>
      <p:sp>
        <p:nvSpPr>
          <p:cNvPr id="3" name="AutoShape 3"/>
          <p:cNvSpPr>
            <a:spLocks noChangeAspect="1" noChangeArrowheads="1" noTextEdit="1"/>
          </p:cNvSpPr>
          <p:nvPr/>
        </p:nvSpPr>
        <p:spPr bwMode="auto">
          <a:xfrm>
            <a:off x="6781800" y="3340101"/>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15" name="Group 14"/>
          <p:cNvGrpSpPr/>
          <p:nvPr/>
        </p:nvGrpSpPr>
        <p:grpSpPr>
          <a:xfrm>
            <a:off x="6779143" y="3340100"/>
            <a:ext cx="1733168" cy="534987"/>
            <a:chOff x="6778625" y="3338512"/>
            <a:chExt cx="1738313" cy="536575"/>
          </a:xfrm>
        </p:grpSpPr>
        <p:sp>
          <p:nvSpPr>
            <p:cNvPr id="5"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202983499"/>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2.77778E-6 2.30389E-6 L -0.07952 2.30389E-6 " pathEditMode="relative" rAng="0" ptsTypes="AA" p14:bounceEnd="48000">
                                          <p:cBhvr>
                                            <p:cTn id="12" dur="600" spd="-100000" fill="hold"/>
                                            <p:tgtEl>
                                              <p:spTgt spid="15"/>
                                            </p:tgtEl>
                                            <p:attrNameLst>
                                              <p:attrName>ppt_x</p:attrName>
                                              <p:attrName>ppt_y</p:attrName>
                                            </p:attrNameLst>
                                          </p:cBhvr>
                                          <p:rCtr x="-39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2.77778E-6 2.30389E-6 L -0.07952 2.30389E-6 " pathEditMode="relative" rAng="0" ptsTypes="AA">
                                          <p:cBhvr>
                                            <p:cTn id="12" dur="600" spd="-100000" fill="hold"/>
                                            <p:tgtEl>
                                              <p:spTgt spid="15"/>
                                            </p:tgtEl>
                                            <p:attrNameLst>
                                              <p:attrName>ppt_x</p:attrName>
                                              <p:attrName>ppt_y</p:attrName>
                                            </p:attrNameLst>
                                          </p:cBhvr>
                                          <p:rCtr x="-39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Beebs">
  <a:themeElements>
    <a:clrScheme name="Microsoft UBelly">
      <a:dk1>
        <a:srgbClr val="333333"/>
      </a:dk1>
      <a:lt1>
        <a:sysClr val="window" lastClr="FFFFFF"/>
      </a:lt1>
      <a:dk2>
        <a:srgbClr val="333333"/>
      </a:dk2>
      <a:lt2>
        <a:srgbClr val="F5F5F5"/>
      </a:lt2>
      <a:accent1>
        <a:srgbClr val="FF3366"/>
      </a:accent1>
      <a:accent2>
        <a:srgbClr val="8B4AB0"/>
      </a:accent2>
      <a:accent3>
        <a:srgbClr val="FF8A00"/>
      </a:accent3>
      <a:accent4>
        <a:srgbClr val="90B231"/>
      </a:accent4>
      <a:accent5>
        <a:srgbClr val="D11212"/>
      </a:accent5>
      <a:accent6>
        <a:srgbClr val="29A6D0"/>
      </a:accent6>
      <a:hlink>
        <a:srgbClr val="FFFFFF"/>
      </a:hlink>
      <a:folHlink>
        <a:srgbClr val="FFFFFF"/>
      </a:folHlink>
    </a:clrScheme>
    <a:fontScheme name="Beebs">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ormAutofit/>
      </a:bodyPr>
      <a:lstStyle>
        <a:defPPr>
          <a:defRPr sz="5400" dirty="0" smtClean="0"/>
        </a:defPPr>
      </a:lstStyle>
    </a:txDef>
  </a:objectDefaults>
  <a:extraClrSchemeLst/>
  <a:extLst>
    <a:ext uri="{05A4C25C-085E-4340-85A3-A5531E510DB2}">
      <thm15:themeFamily xmlns:thm15="http://schemas.microsoft.com/office/thememl/2012/main" name="Beebs" id="{D857E0E0-69A3-4AAD-BA3F-3338D6140459}" vid="{A5C57CF6-C9A6-42B5-9B86-DE93A49B7F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Beebs</Template>
  <TotalTime>22</TotalTime>
  <Words>1997</Words>
  <Application>Microsoft Office PowerPoint</Application>
  <PresentationFormat>On-screen Show (16:9)</PresentationFormat>
  <Paragraphs>256</Paragraphs>
  <Slides>27</Slides>
  <Notes>21</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5" baseType="lpstr">
      <vt:lpstr>Bebas Neue</vt:lpstr>
      <vt:lpstr>Calibri</vt:lpstr>
      <vt:lpstr>Segoe UI Semibold</vt:lpstr>
      <vt:lpstr>Consolas</vt:lpstr>
      <vt:lpstr>Arial</vt:lpstr>
      <vt:lpstr>Segoe UI Light</vt:lpstr>
      <vt:lpstr>Beebs</vt:lpstr>
      <vt:lpstr>think-cell Slide</vt:lpstr>
      <vt:lpstr>Single Page</vt:lpstr>
      <vt:lpstr>Modern web standards</vt:lpstr>
      <vt:lpstr>extremely high expectations</vt:lpstr>
      <vt:lpstr>HTML5 + CSS3 = Magic!</vt:lpstr>
      <vt:lpstr>Why do you care?</vt:lpstr>
      <vt:lpstr>Map of Web Browser Standards</vt:lpstr>
      <vt:lpstr>Dev.Modern.IE</vt:lpstr>
      <vt:lpstr>Can I Use</vt:lpstr>
      <vt:lpstr>Browser Support</vt:lpstr>
      <vt:lpstr>Bootstrap</vt:lpstr>
      <vt:lpstr>responsive</vt:lpstr>
      <vt:lpstr>JavaScript Library Overview</vt:lpstr>
      <vt:lpstr>PowerPoint Presentation</vt:lpstr>
      <vt:lpstr>Who Uses jQuery?</vt:lpstr>
      <vt:lpstr>jQuery – why so popular?</vt:lpstr>
      <vt:lpstr>Comparison: standard page requests</vt:lpstr>
      <vt:lpstr>Comparison: Single Page Application</vt:lpstr>
      <vt:lpstr>Knockout.js</vt:lpstr>
      <vt:lpstr>AngularJS</vt:lpstr>
      <vt:lpstr>Ember.js</vt:lpstr>
      <vt:lpstr>PowerPoint Presentation</vt:lpstr>
      <vt:lpstr>Ember.js</vt:lpstr>
      <vt:lpstr>CSS Wizardry</vt:lpstr>
      <vt:lpstr>CSS Animations</vt:lpstr>
      <vt:lpstr>PowerPoint Presentation</vt:lpstr>
      <vt:lpstr>Modern web standards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web </dc:title>
  <dc:creator>Martin Beeby</dc:creator>
  <cp:lastModifiedBy>Martin Beeby</cp:lastModifiedBy>
  <cp:revision>7</cp:revision>
  <dcterms:created xsi:type="dcterms:W3CDTF">2015-03-30T12:29:30Z</dcterms:created>
  <dcterms:modified xsi:type="dcterms:W3CDTF">2015-07-28T20:43:55Z</dcterms:modified>
</cp:coreProperties>
</file>